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2" r:id="rId4"/>
    <p:sldId id="264" r:id="rId5"/>
    <p:sldId id="266" r:id="rId6"/>
    <p:sldId id="268" r:id="rId7"/>
    <p:sldId id="270" r:id="rId8"/>
    <p:sldId id="272" r:id="rId9"/>
    <p:sldId id="273" r:id="rId10"/>
    <p:sldId id="276" r:id="rId11"/>
    <p:sldId id="279" r:id="rId12"/>
  </p:sldIdLst>
  <p:sldSz cx="20104100" cy="11315700"/>
  <p:notesSz cx="20104100" cy="1131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42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7867"/>
            <a:ext cx="17088486" cy="23762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9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6792"/>
            <a:ext cx="14072870" cy="2828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2611"/>
            <a:ext cx="8745284" cy="7468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2611"/>
            <a:ext cx="8745284" cy="7468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9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5172" y="339231"/>
            <a:ext cx="10624185" cy="1232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9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630128" y="2986655"/>
            <a:ext cx="8803005" cy="342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23601"/>
            <a:ext cx="6433312" cy="565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23601"/>
            <a:ext cx="4623943" cy="565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246375" y="10489704"/>
            <a:ext cx="234950" cy="224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1B1B1B"/>
                </a:solidFill>
                <a:latin typeface="Cambria"/>
                <a:cs typeface="Cambria"/>
              </a:defRPr>
            </a:lvl1pPr>
          </a:lstStyle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hyperlink" Target="mailto:volunteer@polytech.on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15065"/>
          </a:xfrm>
          <a:custGeom>
            <a:avLst/>
            <a:gdLst/>
            <a:ahLst/>
            <a:cxnLst/>
            <a:rect l="l" t="t" r="r" b="b"/>
            <a:pathLst>
              <a:path w="20104100" h="11315065">
                <a:moveTo>
                  <a:pt x="20104099" y="11314448"/>
                </a:moveTo>
                <a:lnTo>
                  <a:pt x="0" y="11314448"/>
                </a:lnTo>
                <a:lnTo>
                  <a:pt x="0" y="0"/>
                </a:lnTo>
                <a:lnTo>
                  <a:pt x="20104099" y="0"/>
                </a:lnTo>
                <a:lnTo>
                  <a:pt x="20104099" y="113144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1444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4653" y="1997816"/>
            <a:ext cx="9279890" cy="3082925"/>
          </a:xfrm>
          <a:prstGeom prst="rect">
            <a:avLst/>
          </a:prstGeom>
        </p:spPr>
        <p:txBody>
          <a:bodyPr vert="horz" wrap="square" lIns="0" tIns="187325" rIns="0" bIns="0" rtlCol="0">
            <a:spAutoFit/>
          </a:bodyPr>
          <a:lstStyle/>
          <a:p>
            <a:pPr marL="12700" marR="5080">
              <a:lnSpc>
                <a:spcPts val="11400"/>
              </a:lnSpc>
              <a:spcBef>
                <a:spcPts val="1475"/>
              </a:spcBef>
            </a:pPr>
            <a:r>
              <a:rPr sz="10550" spc="105" dirty="0">
                <a:solidFill>
                  <a:srgbClr val="FFFFFF"/>
                </a:solidFill>
              </a:rPr>
              <a:t>Волонтёрская </a:t>
            </a:r>
            <a:r>
              <a:rPr sz="10550" spc="110" dirty="0">
                <a:solidFill>
                  <a:srgbClr val="FFFFFF"/>
                </a:solidFill>
              </a:rPr>
              <a:t>программа</a:t>
            </a:r>
            <a:endParaRPr sz="10550"/>
          </a:p>
        </p:txBody>
      </p:sp>
      <p:sp>
        <p:nvSpPr>
          <p:cNvPr id="5" name="object 5"/>
          <p:cNvSpPr txBox="1"/>
          <p:nvPr/>
        </p:nvSpPr>
        <p:spPr>
          <a:xfrm>
            <a:off x="667829" y="10372561"/>
            <a:ext cx="60896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00" dirty="0">
                <a:solidFill>
                  <a:srgbClr val="FFFFFF"/>
                </a:solidFill>
                <a:latin typeface="Trebuchet MS"/>
                <a:cs typeface="Trebuchet MS"/>
              </a:rPr>
              <a:t>202</a:t>
            </a:r>
            <a:r>
              <a:rPr lang="ru-RU" sz="1950" spc="10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19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7707" y="10372561"/>
            <a:ext cx="90741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55" dirty="0">
                <a:solidFill>
                  <a:srgbClr val="FFFFFF"/>
                </a:solidFill>
                <a:latin typeface="Trebuchet MS"/>
                <a:cs typeface="Trebuchet MS"/>
              </a:rPr>
              <a:t>Москва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165440" y="10372561"/>
            <a:ext cx="127762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-10" dirty="0">
                <a:solidFill>
                  <a:srgbClr val="FFFFFF"/>
                </a:solidFill>
                <a:latin typeface="Trebuchet MS"/>
                <a:cs typeface="Trebuchet MS"/>
              </a:rPr>
              <a:t>polymus.ru</a:t>
            </a:r>
            <a:endParaRPr sz="195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4945" y="588824"/>
            <a:ext cx="6784278" cy="82763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095892" y="0"/>
            <a:ext cx="5008207" cy="1131444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67829" y="2385876"/>
            <a:ext cx="6936740" cy="595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sz="3300" spc="55" dirty="0">
                <a:latin typeface="Trebuchet MS"/>
                <a:cs typeface="Trebuchet MS"/>
              </a:rPr>
              <a:t>Единой</a:t>
            </a:r>
            <a:r>
              <a:rPr sz="3300" spc="-7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хранилище</a:t>
            </a:r>
            <a:r>
              <a:rPr sz="3300" spc="-7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музея,</a:t>
            </a:r>
            <a:endParaRPr sz="3300">
              <a:latin typeface="Trebuchet MS"/>
              <a:cs typeface="Trebuchet MS"/>
            </a:endParaRPr>
          </a:p>
          <a:p>
            <a:pPr marL="12700">
              <a:lnSpc>
                <a:spcPts val="3760"/>
              </a:lnSpc>
            </a:pPr>
            <a:r>
              <a:rPr sz="3300" spc="185" dirty="0">
                <a:latin typeface="Trebuchet MS"/>
                <a:cs typeface="Trebuchet MS"/>
              </a:rPr>
              <a:t>в</a:t>
            </a:r>
            <a:r>
              <a:rPr sz="3300" spc="-240" dirty="0">
                <a:latin typeface="Trebuchet MS"/>
                <a:cs typeface="Trebuchet MS"/>
              </a:rPr>
              <a:t> </a:t>
            </a:r>
            <a:r>
              <a:rPr sz="3300" spc="90" dirty="0">
                <a:latin typeface="Trebuchet MS"/>
                <a:cs typeface="Trebuchet MS"/>
              </a:rPr>
              <a:t>котором</a:t>
            </a:r>
            <a:r>
              <a:rPr sz="3300" spc="-240" dirty="0">
                <a:latin typeface="Trebuchet MS"/>
                <a:cs typeface="Trebuchet MS"/>
              </a:rPr>
              <a:t> </a:t>
            </a:r>
            <a:r>
              <a:rPr sz="3300" spc="55" dirty="0">
                <a:latin typeface="Trebuchet MS"/>
                <a:cs typeface="Trebuchet MS"/>
              </a:rPr>
              <a:t>живут</a:t>
            </a:r>
            <a:r>
              <a:rPr sz="3300" spc="-24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все</a:t>
            </a:r>
            <a:r>
              <a:rPr sz="3300" spc="-24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экспонаты</a:t>
            </a:r>
            <a:endParaRPr sz="3300">
              <a:latin typeface="Trebuchet MS"/>
              <a:cs typeface="Trebuchet MS"/>
            </a:endParaRPr>
          </a:p>
          <a:p>
            <a:pPr marL="12700" marR="1152525">
              <a:lnSpc>
                <a:spcPts val="3560"/>
              </a:lnSpc>
              <a:spcBef>
                <a:spcPts val="3615"/>
              </a:spcBef>
            </a:pPr>
            <a:r>
              <a:rPr sz="3300" spc="-85" dirty="0">
                <a:latin typeface="Trebuchet MS"/>
                <a:cs typeface="Trebuchet MS"/>
              </a:rPr>
              <a:t>С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170" dirty="0">
                <a:latin typeface="Trebuchet MS"/>
                <a:cs typeface="Trebuchet MS"/>
              </a:rPr>
              <a:t>2014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года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она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открыта</a:t>
            </a:r>
            <a:r>
              <a:rPr sz="3300" spc="-215" dirty="0">
                <a:latin typeface="Trebuchet MS"/>
                <a:cs typeface="Trebuchet MS"/>
              </a:rPr>
              <a:t> </a:t>
            </a:r>
            <a:r>
              <a:rPr sz="3300" spc="-25" dirty="0">
                <a:latin typeface="Trebuchet MS"/>
                <a:cs typeface="Trebuchet MS"/>
              </a:rPr>
              <a:t>для </a:t>
            </a:r>
            <a:r>
              <a:rPr sz="3300" dirty="0">
                <a:latin typeface="Trebuchet MS"/>
                <a:cs typeface="Trebuchet MS"/>
              </a:rPr>
              <a:t>посещения</a:t>
            </a:r>
            <a:r>
              <a:rPr sz="3300" spc="-75" dirty="0">
                <a:latin typeface="Trebuchet MS"/>
                <a:cs typeface="Trebuchet MS"/>
              </a:rPr>
              <a:t> </a:t>
            </a:r>
            <a:r>
              <a:rPr sz="3300" spc="185" dirty="0">
                <a:latin typeface="Trebuchet MS"/>
                <a:cs typeface="Trebuchet MS"/>
              </a:rPr>
              <a:t>в</a:t>
            </a:r>
            <a:r>
              <a:rPr sz="3300" spc="-7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сопровождении </a:t>
            </a:r>
            <a:r>
              <a:rPr sz="3300" dirty="0">
                <a:latin typeface="Trebuchet MS"/>
                <a:cs typeface="Trebuchet MS"/>
              </a:rPr>
              <a:t>экскурсовода-</a:t>
            </a:r>
            <a:r>
              <a:rPr sz="3300" spc="-10" dirty="0">
                <a:latin typeface="Trebuchet MS"/>
                <a:cs typeface="Trebuchet MS"/>
              </a:rPr>
              <a:t>хранителя</a:t>
            </a:r>
            <a:endParaRPr sz="3300">
              <a:latin typeface="Trebuchet MS"/>
              <a:cs typeface="Trebuchet MS"/>
            </a:endParaRPr>
          </a:p>
          <a:p>
            <a:pPr marL="12700" marR="668020">
              <a:lnSpc>
                <a:spcPts val="3560"/>
              </a:lnSpc>
              <a:spcBef>
                <a:spcPts val="3575"/>
              </a:spcBef>
            </a:pPr>
            <a:r>
              <a:rPr sz="3300" dirty="0">
                <a:latin typeface="Trebuchet MS"/>
                <a:cs typeface="Trebuchet MS"/>
              </a:rPr>
              <a:t>Тематические</a:t>
            </a:r>
            <a:r>
              <a:rPr sz="3300" spc="-110" dirty="0">
                <a:latin typeface="Trebuchet MS"/>
                <a:cs typeface="Trebuchet MS"/>
              </a:rPr>
              <a:t> </a:t>
            </a:r>
            <a:r>
              <a:rPr sz="3300" spc="-105" dirty="0">
                <a:latin typeface="Trebuchet MS"/>
                <a:cs typeface="Trebuchet MS"/>
              </a:rPr>
              <a:t>экскурси, </a:t>
            </a:r>
            <a:r>
              <a:rPr sz="3300" spc="-25" dirty="0">
                <a:latin typeface="Trebuchet MS"/>
                <a:cs typeface="Trebuchet MS"/>
              </a:rPr>
              <a:t>квесты, </a:t>
            </a:r>
            <a:r>
              <a:rPr sz="3300" dirty="0">
                <a:latin typeface="Trebuchet MS"/>
                <a:cs typeface="Trebuchet MS"/>
              </a:rPr>
              <a:t>мастер-классы</a:t>
            </a:r>
            <a:r>
              <a:rPr sz="3300" spc="-22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60" dirty="0">
                <a:latin typeface="Trebuchet MS"/>
                <a:cs typeface="Trebuchet MS"/>
              </a:rPr>
              <a:t>встречами</a:t>
            </a:r>
            <a:endParaRPr sz="3300">
              <a:latin typeface="Trebuchet MS"/>
              <a:cs typeface="Trebuchet MS"/>
            </a:endParaRPr>
          </a:p>
          <a:p>
            <a:pPr marL="12700">
              <a:lnSpc>
                <a:spcPts val="3515"/>
              </a:lnSpc>
            </a:pPr>
            <a:r>
              <a:rPr sz="3300" spc="-120" dirty="0">
                <a:latin typeface="Trebuchet MS"/>
                <a:cs typeface="Trebuchet MS"/>
              </a:rPr>
              <a:t>с</a:t>
            </a:r>
            <a:r>
              <a:rPr sz="3300" spc="-225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кураторами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коллекций</a:t>
            </a:r>
            <a:endParaRPr sz="3300">
              <a:latin typeface="Trebuchet MS"/>
              <a:cs typeface="Trebuchet MS"/>
            </a:endParaRPr>
          </a:p>
          <a:p>
            <a:pPr marL="12700" marR="5080">
              <a:lnSpc>
                <a:spcPts val="3560"/>
              </a:lnSpc>
              <a:spcBef>
                <a:spcPts val="3620"/>
              </a:spcBef>
            </a:pPr>
            <a:r>
              <a:rPr sz="3300" spc="114" dirty="0">
                <a:latin typeface="Trebuchet MS"/>
                <a:cs typeface="Trebuchet MS"/>
              </a:rPr>
              <a:t>На</a:t>
            </a:r>
            <a:r>
              <a:rPr sz="3300" spc="-13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этой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же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площадке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расположена </a:t>
            </a:r>
            <a:r>
              <a:rPr sz="3300" dirty="0">
                <a:latin typeface="Trebuchet MS"/>
                <a:cs typeface="Trebuchet MS"/>
              </a:rPr>
              <a:t>Политехническая</a:t>
            </a:r>
            <a:r>
              <a:rPr sz="3300" spc="29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библиотека</a:t>
            </a:r>
            <a:endParaRPr sz="33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180" dirty="0"/>
              <a:t>Открытая</a:t>
            </a:r>
            <a:r>
              <a:rPr spc="-535" dirty="0"/>
              <a:t> </a:t>
            </a:r>
            <a:r>
              <a:rPr spc="80" dirty="0"/>
              <a:t>коллекция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71622" y="2424139"/>
            <a:ext cx="9353805" cy="62296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67829" y="8832682"/>
            <a:ext cx="8123555" cy="171894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9415"/>
              </a:lnSpc>
              <a:spcBef>
                <a:spcPts val="120"/>
              </a:spcBef>
            </a:pPr>
            <a:r>
              <a:rPr sz="7900" b="1" dirty="0" err="1">
                <a:solidFill>
                  <a:srgbClr val="005CFF"/>
                </a:solidFill>
                <a:latin typeface="Trebuchet MS"/>
                <a:cs typeface="Trebuchet MS"/>
              </a:rPr>
              <a:t>Более</a:t>
            </a:r>
            <a:r>
              <a:rPr sz="7900" b="1" spc="-55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-55" dirty="0">
                <a:solidFill>
                  <a:srgbClr val="005CFF"/>
                </a:solidFill>
                <a:latin typeface="Trebuchet MS"/>
                <a:cs typeface="Trebuchet MS"/>
              </a:rPr>
              <a:t>2</a:t>
            </a:r>
            <a:r>
              <a:rPr lang="ru-RU" sz="7900" b="1" spc="-55" dirty="0">
                <a:solidFill>
                  <a:srgbClr val="005CFF"/>
                </a:solidFill>
                <a:latin typeface="Trebuchet MS"/>
                <a:cs typeface="Trebuchet MS"/>
              </a:rPr>
              <a:t>30</a:t>
            </a:r>
            <a:r>
              <a:rPr sz="7900" b="1" spc="-54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-10" dirty="0">
                <a:solidFill>
                  <a:srgbClr val="005CFF"/>
                </a:solidFill>
                <a:latin typeface="Trebuchet MS"/>
                <a:cs typeface="Trebuchet MS"/>
              </a:rPr>
              <a:t>тысяч</a:t>
            </a:r>
            <a:endParaRPr sz="7900" dirty="0">
              <a:latin typeface="Trebuchet MS"/>
              <a:cs typeface="Trebuchet MS"/>
            </a:endParaRPr>
          </a:p>
          <a:p>
            <a:pPr marL="12700">
              <a:lnSpc>
                <a:spcPts val="3895"/>
              </a:lnSpc>
            </a:pP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экспонатов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223169" y="10489704"/>
            <a:ext cx="257810" cy="22479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67945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z="1300" spc="-25" dirty="0">
                <a:solidFill>
                  <a:srgbClr val="1B1B1B"/>
                </a:solidFill>
                <a:latin typeface="Cambria"/>
                <a:cs typeface="Cambria"/>
              </a:rPr>
              <a:t>10</a:t>
            </a:fld>
            <a:endParaRPr sz="13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327377"/>
            <a:ext cx="20104100" cy="11315065"/>
          </a:xfrm>
          <a:custGeom>
            <a:avLst/>
            <a:gdLst/>
            <a:ahLst/>
            <a:cxnLst/>
            <a:rect l="l" t="t" r="r" b="b"/>
            <a:pathLst>
              <a:path w="20104100" h="11315065">
                <a:moveTo>
                  <a:pt x="20104099" y="11314448"/>
                </a:moveTo>
                <a:lnTo>
                  <a:pt x="0" y="11314448"/>
                </a:lnTo>
                <a:lnTo>
                  <a:pt x="0" y="0"/>
                </a:lnTo>
                <a:lnTo>
                  <a:pt x="20104099" y="0"/>
                </a:lnTo>
                <a:lnTo>
                  <a:pt x="20104099" y="11314448"/>
                </a:lnTo>
                <a:close/>
              </a:path>
            </a:pathLst>
          </a:custGeom>
          <a:solidFill>
            <a:srgbClr val="005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2250" y="-327377"/>
            <a:ext cx="14389663" cy="45394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2510"/>
              </a:lnSpc>
              <a:spcBef>
                <a:spcPts val="105"/>
              </a:spcBef>
            </a:pPr>
            <a:r>
              <a:rPr sz="10550" spc="-40" dirty="0" err="1">
                <a:solidFill>
                  <a:srgbClr val="FFFFFF"/>
                </a:solidFill>
              </a:rPr>
              <a:t>Спасибо</a:t>
            </a:r>
            <a:r>
              <a:rPr sz="10550" spc="-40" dirty="0">
                <a:solidFill>
                  <a:srgbClr val="FFFFFF"/>
                </a:solidFill>
              </a:rPr>
              <a:t>!</a:t>
            </a:r>
            <a:br>
              <a:rPr lang="ru-RU" sz="10550" spc="-40" dirty="0">
                <a:solidFill>
                  <a:srgbClr val="FFFFFF"/>
                </a:solidFill>
              </a:rPr>
            </a:br>
            <a:r>
              <a:rPr lang="ru-RU" sz="4000" spc="-40" dirty="0">
                <a:solidFill>
                  <a:srgbClr val="FFFFFF"/>
                </a:solidFill>
              </a:rPr>
              <a:t>Рады знакомству с Вами и ждём на</a:t>
            </a:r>
            <a:br>
              <a:rPr lang="ru-RU" sz="4000" spc="-40" dirty="0">
                <a:solidFill>
                  <a:srgbClr val="FFFFFF"/>
                </a:solidFill>
              </a:rPr>
            </a:br>
            <a:r>
              <a:rPr lang="ru-RU" sz="4000" spc="-40" dirty="0">
                <a:solidFill>
                  <a:srgbClr val="FFFFFF"/>
                </a:solidFill>
              </a:rPr>
              <a:t>наших событиях! </a:t>
            </a:r>
            <a:endParaRPr sz="10550" dirty="0"/>
          </a:p>
        </p:txBody>
      </p:sp>
      <p:sp>
        <p:nvSpPr>
          <p:cNvPr id="4" name="object 4"/>
          <p:cNvSpPr txBox="1"/>
          <p:nvPr/>
        </p:nvSpPr>
        <p:spPr>
          <a:xfrm>
            <a:off x="561562" y="7544600"/>
            <a:ext cx="8652288" cy="3301801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2600" spc="55" dirty="0">
                <a:solidFill>
                  <a:srgbClr val="FFFFFF"/>
                </a:solidFill>
                <a:latin typeface="Trebuchet MS"/>
                <a:cs typeface="Trebuchet MS"/>
              </a:rPr>
              <a:t>А</a:t>
            </a:r>
            <a:r>
              <a:rPr lang="ru-RU" sz="2600" spc="55" dirty="0" err="1">
                <a:solidFill>
                  <a:srgbClr val="FFFFFF"/>
                </a:solidFill>
                <a:latin typeface="Trebuchet MS"/>
                <a:cs typeface="Trebuchet MS"/>
              </a:rPr>
              <a:t>лександр</a:t>
            </a:r>
            <a:r>
              <a:rPr lang="ru-RU" sz="2600" spc="55" dirty="0">
                <a:solidFill>
                  <a:srgbClr val="FFFFFF"/>
                </a:solidFill>
                <a:latin typeface="Trebuchet MS"/>
                <a:cs typeface="Trebuchet MS"/>
              </a:rPr>
              <a:t> Швайко</a:t>
            </a:r>
            <a:endParaRPr sz="2600" dirty="0">
              <a:latin typeface="Trebuchet MS"/>
              <a:cs typeface="Trebuchet MS"/>
            </a:endParaRPr>
          </a:p>
          <a:p>
            <a:pPr marL="12700" marR="313690">
              <a:lnSpc>
                <a:spcPts val="2530"/>
              </a:lnSpc>
              <a:spcBef>
                <a:spcPts val="1315"/>
              </a:spcBef>
            </a:pPr>
            <a:r>
              <a:rPr lang="ru-RU" sz="2600" spc="60" dirty="0">
                <a:solidFill>
                  <a:srgbClr val="FFFFFF"/>
                </a:solidFill>
                <a:latin typeface="Trebuchet MS"/>
                <a:cs typeface="Trebuchet MS"/>
              </a:rPr>
              <a:t>Главный специалист</a:t>
            </a:r>
            <a:r>
              <a:rPr sz="26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80" dirty="0">
                <a:solidFill>
                  <a:srgbClr val="FFFFFF"/>
                </a:solidFill>
                <a:latin typeface="Trebuchet MS"/>
                <a:cs typeface="Trebuchet MS"/>
              </a:rPr>
              <a:t>по</a:t>
            </a:r>
            <a:r>
              <a:rPr sz="26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55" dirty="0">
                <a:solidFill>
                  <a:srgbClr val="FFFFFF"/>
                </a:solidFill>
                <a:latin typeface="Trebuchet MS"/>
                <a:cs typeface="Trebuchet MS"/>
              </a:rPr>
              <a:t>работе 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с</a:t>
            </a:r>
            <a:r>
              <a:rPr sz="26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60" dirty="0">
                <a:solidFill>
                  <a:srgbClr val="FFFFFF"/>
                </a:solidFill>
                <a:latin typeface="Trebuchet MS"/>
                <a:cs typeface="Trebuchet MS"/>
              </a:rPr>
              <a:t>сообществами</a:t>
            </a:r>
            <a:endParaRPr sz="2600" dirty="0">
              <a:latin typeface="Trebuchet MS"/>
              <a:cs typeface="Trebuchet MS"/>
            </a:endParaRPr>
          </a:p>
          <a:p>
            <a:pPr marL="12700">
              <a:lnSpc>
                <a:spcPts val="3080"/>
              </a:lnSpc>
              <a:spcBef>
                <a:spcPts val="1220"/>
              </a:spcBef>
            </a:pPr>
            <a:r>
              <a:rPr sz="2600" spc="160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6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160" dirty="0">
                <a:solidFill>
                  <a:srgbClr val="FFFFFF"/>
                </a:solidFill>
                <a:latin typeface="Trebuchet MS"/>
                <a:cs typeface="Trebuchet MS"/>
              </a:rPr>
              <a:t>916</a:t>
            </a:r>
            <a:r>
              <a:rPr sz="26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160" dirty="0">
                <a:solidFill>
                  <a:srgbClr val="FFFFFF"/>
                </a:solidFill>
                <a:latin typeface="Trebuchet MS"/>
                <a:cs typeface="Trebuchet MS"/>
              </a:rPr>
              <a:t>008</a:t>
            </a:r>
            <a:r>
              <a:rPr sz="26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140" dirty="0">
                <a:solidFill>
                  <a:srgbClr val="FFFFFF"/>
                </a:solidFill>
                <a:latin typeface="Trebuchet MS"/>
                <a:cs typeface="Trebuchet MS"/>
              </a:rPr>
              <a:t>1274</a:t>
            </a:r>
            <a:r>
              <a:rPr lang="ru-RU" sz="2600" spc="140" dirty="0">
                <a:solidFill>
                  <a:srgbClr val="FFFFFF"/>
                </a:solidFill>
                <a:latin typeface="Trebuchet MS"/>
                <a:cs typeface="Trebuchet MS"/>
              </a:rPr>
              <a:t>  телеграмм </a:t>
            </a:r>
            <a:r>
              <a:rPr lang="en-US" sz="2600" spc="140" dirty="0">
                <a:solidFill>
                  <a:srgbClr val="FFFFFF"/>
                </a:solidFill>
                <a:latin typeface="Trebuchet MS"/>
                <a:cs typeface="Trebuchet MS"/>
              </a:rPr>
              <a:t>@</a:t>
            </a:r>
            <a:r>
              <a:rPr lang="en-US" sz="2600" spc="140" dirty="0" err="1">
                <a:solidFill>
                  <a:srgbClr val="FFFFFF"/>
                </a:solidFill>
                <a:latin typeface="Trebuchet MS"/>
                <a:cs typeface="Trebuchet MS"/>
              </a:rPr>
              <a:t>mackwai</a:t>
            </a:r>
            <a:endParaRPr lang="en-US" sz="2600" spc="14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ts val="3080"/>
              </a:lnSpc>
              <a:spcBef>
                <a:spcPts val="1220"/>
              </a:spcBef>
            </a:pPr>
            <a:endParaRPr sz="2600" dirty="0">
              <a:latin typeface="Trebuchet MS"/>
              <a:cs typeface="Trebuchet MS"/>
            </a:endParaRPr>
          </a:p>
          <a:p>
            <a:pPr marL="12700" marR="5080">
              <a:lnSpc>
                <a:spcPts val="3170"/>
              </a:lnSpc>
              <a:spcBef>
                <a:spcPts val="15"/>
              </a:spcBef>
            </a:pPr>
            <a:r>
              <a:rPr lang="en-US" sz="2600" u="heavy" spc="-10" dirty="0">
                <a:solidFill>
                  <a:srgbClr val="C4F000"/>
                </a:solidFill>
                <a:uFill>
                  <a:solidFill>
                    <a:srgbClr val="C4F000"/>
                  </a:solidFill>
                </a:uFill>
                <a:latin typeface="Trebuchet MS"/>
                <a:cs typeface="Trebuchet MS"/>
                <a:hlinkClick r:id="rId2"/>
              </a:rPr>
              <a:t>https://t.me/polymus</a:t>
            </a:r>
            <a:endParaRPr lang="ru-RU" sz="2600" u="heavy" spc="-10" dirty="0">
              <a:solidFill>
                <a:srgbClr val="C4F000"/>
              </a:solidFill>
              <a:uFill>
                <a:solidFill>
                  <a:srgbClr val="C4F000"/>
                </a:solidFill>
              </a:uFill>
              <a:latin typeface="Trebuchet MS"/>
              <a:cs typeface="Trebuchet MS"/>
              <a:hlinkClick r:id="rId2"/>
            </a:endParaRPr>
          </a:p>
          <a:p>
            <a:pPr marL="12700" marR="5080">
              <a:lnSpc>
                <a:spcPts val="3170"/>
              </a:lnSpc>
              <a:spcBef>
                <a:spcPts val="15"/>
              </a:spcBef>
            </a:pPr>
            <a:r>
              <a:rPr lang="en-US" sz="2600" u="heavy" spc="-10" dirty="0">
                <a:solidFill>
                  <a:srgbClr val="C4F000"/>
                </a:solidFill>
                <a:uFill>
                  <a:solidFill>
                    <a:srgbClr val="C4F000"/>
                  </a:solidFill>
                </a:uFill>
                <a:latin typeface="Trebuchet MS"/>
                <a:cs typeface="Trebuchet MS"/>
                <a:hlinkClick r:id="rId2"/>
              </a:rPr>
              <a:t>https://vk.com/polyvolunteers</a:t>
            </a:r>
          </a:p>
          <a:p>
            <a:pPr marL="12700" marR="5080">
              <a:lnSpc>
                <a:spcPts val="3170"/>
              </a:lnSpc>
              <a:spcBef>
                <a:spcPts val="15"/>
              </a:spcBef>
            </a:pPr>
            <a:r>
              <a:rPr lang="en-US" sz="2600" u="heavy" spc="-10" dirty="0">
                <a:solidFill>
                  <a:srgbClr val="C4F000"/>
                </a:solidFill>
                <a:uFill>
                  <a:solidFill>
                    <a:srgbClr val="C4F000"/>
                  </a:solidFill>
                </a:uFill>
                <a:latin typeface="Trebuchet MS"/>
                <a:cs typeface="Trebuchet MS"/>
                <a:hlinkClick r:id="rId2"/>
              </a:rPr>
              <a:t> </a:t>
            </a:r>
            <a:r>
              <a:rPr sz="2600" u="heavy" spc="-10" dirty="0">
                <a:solidFill>
                  <a:srgbClr val="C4F000"/>
                </a:solidFill>
                <a:uFill>
                  <a:solidFill>
                    <a:srgbClr val="C4F000"/>
                  </a:solidFill>
                </a:uFill>
                <a:latin typeface="Trebuchet MS"/>
                <a:cs typeface="Trebuchet MS"/>
                <a:hlinkClick r:id="rId2"/>
              </a:rPr>
              <a:t>volunteer@polytech.one</a:t>
            </a:r>
            <a:endParaRPr sz="2600" dirty="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403590" y="-191608"/>
            <a:ext cx="11700510" cy="11315065"/>
            <a:chOff x="8404173" y="0"/>
            <a:chExt cx="11700510" cy="1131506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21741" y="5298865"/>
              <a:ext cx="2453356" cy="245335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28633" y="3582661"/>
              <a:ext cx="1257160" cy="1257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70782" y="9925707"/>
              <a:ext cx="971702" cy="97170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317565" y="441749"/>
              <a:ext cx="994103" cy="9941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04173" y="0"/>
              <a:ext cx="11699926" cy="11314449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54116" y="4684106"/>
            <a:ext cx="3076079" cy="2787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858209" y="1193954"/>
            <a:ext cx="8185784" cy="9250045"/>
            <a:chOff x="9858209" y="1193954"/>
            <a:chExt cx="8185784" cy="92500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55431" y="1193954"/>
              <a:ext cx="4888368" cy="729346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175114" y="1213636"/>
              <a:ext cx="4804557" cy="720965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858209" y="3553967"/>
              <a:ext cx="4619160" cy="68894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77891" y="3573649"/>
              <a:ext cx="4535349" cy="6805685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127014" y="1800271"/>
            <a:ext cx="7353300" cy="665797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>
              <a:lnSpc>
                <a:spcPts val="3710"/>
              </a:lnSpc>
              <a:spcBef>
                <a:spcPts val="430"/>
              </a:spcBef>
            </a:pPr>
            <a:r>
              <a:rPr sz="3300" spc="-25" dirty="0">
                <a:latin typeface="Trebuchet MS"/>
                <a:cs typeface="Trebuchet MS"/>
              </a:rPr>
              <a:t>Среди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аудитории</a:t>
            </a:r>
            <a:r>
              <a:rPr sz="3300" spc="-12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музея</a:t>
            </a:r>
            <a:r>
              <a:rPr sz="3300" spc="-125" dirty="0">
                <a:latin typeface="Trebuchet MS"/>
                <a:cs typeface="Trebuchet MS"/>
              </a:rPr>
              <a:t> </a:t>
            </a:r>
            <a:r>
              <a:rPr sz="3300" spc="-40" dirty="0">
                <a:latin typeface="Trebuchet MS"/>
                <a:cs typeface="Trebuchet MS"/>
              </a:rPr>
              <a:t>есть</a:t>
            </a:r>
            <a:r>
              <a:rPr sz="3300" spc="-125" dirty="0">
                <a:latin typeface="Trebuchet MS"/>
                <a:cs typeface="Trebuchet MS"/>
              </a:rPr>
              <a:t> </a:t>
            </a:r>
            <a:r>
              <a:rPr sz="3300" spc="-110" dirty="0">
                <a:latin typeface="Trebuchet MS"/>
                <a:cs typeface="Trebuchet MS"/>
              </a:rPr>
              <a:t>те,</a:t>
            </a:r>
            <a:r>
              <a:rPr sz="3300" spc="-125" dirty="0">
                <a:latin typeface="Trebuchet MS"/>
                <a:cs typeface="Trebuchet MS"/>
              </a:rPr>
              <a:t> </a:t>
            </a:r>
            <a:r>
              <a:rPr sz="3300" spc="-25" dirty="0">
                <a:latin typeface="Trebuchet MS"/>
                <a:cs typeface="Trebuchet MS"/>
              </a:rPr>
              <a:t>кто </a:t>
            </a:r>
            <a:r>
              <a:rPr sz="3300" spc="65" dirty="0">
                <a:latin typeface="Trebuchet MS"/>
                <a:cs typeface="Trebuchet MS"/>
              </a:rPr>
              <a:t>хочет</a:t>
            </a:r>
            <a:r>
              <a:rPr sz="3300" spc="-210" dirty="0">
                <a:latin typeface="Trebuchet MS"/>
                <a:cs typeface="Trebuchet MS"/>
              </a:rPr>
              <a:t> </a:t>
            </a:r>
            <a:r>
              <a:rPr sz="3300" spc="65" dirty="0">
                <a:latin typeface="Trebuchet MS"/>
                <a:cs typeface="Trebuchet MS"/>
              </a:rPr>
              <a:t>взаимодействовать</a:t>
            </a:r>
            <a:r>
              <a:rPr sz="3300" spc="-204" dirty="0">
                <a:latin typeface="Trebuchet MS"/>
                <a:cs typeface="Trebuchet MS"/>
              </a:rPr>
              <a:t> </a:t>
            </a:r>
            <a:r>
              <a:rPr sz="3300" spc="-120" dirty="0">
                <a:latin typeface="Trebuchet MS"/>
                <a:cs typeface="Trebuchet MS"/>
              </a:rPr>
              <a:t>с</a:t>
            </a:r>
            <a:r>
              <a:rPr sz="3300" spc="-210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ним </a:t>
            </a:r>
            <a:r>
              <a:rPr sz="3300" dirty="0">
                <a:latin typeface="Trebuchet MS"/>
                <a:cs typeface="Trebuchet MS"/>
              </a:rPr>
              <a:t>активно.</a:t>
            </a:r>
            <a:r>
              <a:rPr sz="3300" spc="-6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Поддерживать,</a:t>
            </a:r>
            <a:r>
              <a:rPr sz="3300" spc="-55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предлагая </a:t>
            </a:r>
            <a:r>
              <a:rPr sz="3300" dirty="0">
                <a:latin typeface="Trebuchet MS"/>
                <a:cs typeface="Trebuchet MS"/>
              </a:rPr>
              <a:t>самое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ценное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690" dirty="0">
                <a:latin typeface="Trebuchet MS"/>
                <a:cs typeface="Trebuchet MS"/>
              </a:rPr>
              <a:t>–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внимание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энергию.</a:t>
            </a:r>
            <a:endParaRPr sz="3300" dirty="0">
              <a:latin typeface="Trebuchet MS"/>
              <a:cs typeface="Trebuchet MS"/>
            </a:endParaRPr>
          </a:p>
          <a:p>
            <a:pPr marL="12700" marR="1184275">
              <a:lnSpc>
                <a:spcPts val="3710"/>
              </a:lnSpc>
              <a:spcBef>
                <a:spcPts val="3720"/>
              </a:spcBef>
            </a:pPr>
            <a:r>
              <a:rPr sz="3300" spc="55" dirty="0">
                <a:latin typeface="Trebuchet MS"/>
                <a:cs typeface="Trebuchet MS"/>
              </a:rPr>
              <a:t>Музей</a:t>
            </a:r>
            <a:r>
              <a:rPr sz="3300" spc="-14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открытый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для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такого </a:t>
            </a:r>
            <a:r>
              <a:rPr sz="3300" dirty="0">
                <a:latin typeface="Trebuchet MS"/>
                <a:cs typeface="Trebuchet MS"/>
              </a:rPr>
              <a:t>сотрудничества,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расширяет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-25" dirty="0">
                <a:latin typeface="Trebuchet MS"/>
                <a:cs typeface="Trebuchet MS"/>
              </a:rPr>
              <a:t>не </a:t>
            </a:r>
            <a:r>
              <a:rPr sz="3300" dirty="0">
                <a:latin typeface="Trebuchet MS"/>
                <a:cs typeface="Trebuchet MS"/>
              </a:rPr>
              <a:t>только</a:t>
            </a:r>
            <a:r>
              <a:rPr sz="3300" spc="-105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свои</a:t>
            </a:r>
            <a:r>
              <a:rPr sz="3300" spc="-10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возможности,</a:t>
            </a:r>
            <a:r>
              <a:rPr sz="3300" spc="-100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но</a:t>
            </a:r>
            <a:r>
              <a:rPr sz="3300" spc="-105" dirty="0">
                <a:latin typeface="Trebuchet MS"/>
                <a:cs typeface="Trebuchet MS"/>
              </a:rPr>
              <a:t> </a:t>
            </a:r>
            <a:r>
              <a:rPr sz="3300" spc="-50" dirty="0">
                <a:latin typeface="Trebuchet MS"/>
                <a:cs typeface="Trebuchet MS"/>
              </a:rPr>
              <a:t>и </a:t>
            </a:r>
            <a:r>
              <a:rPr sz="3300" dirty="0">
                <a:latin typeface="Trebuchet MS"/>
                <a:cs typeface="Trebuchet MS"/>
              </a:rPr>
              <a:t>аудиторию,</a:t>
            </a:r>
            <a:r>
              <a:rPr sz="3300" spc="-150" dirty="0">
                <a:latin typeface="Trebuchet MS"/>
                <a:cs typeface="Trebuchet MS"/>
              </a:rPr>
              <a:t> </a:t>
            </a:r>
            <a:r>
              <a:rPr sz="3300" spc="55" dirty="0">
                <a:latin typeface="Trebuchet MS"/>
                <a:cs typeface="Trebuchet MS"/>
              </a:rPr>
              <a:t>применяя</a:t>
            </a:r>
            <a:r>
              <a:rPr sz="3300" spc="-150" dirty="0">
                <a:latin typeface="Trebuchet MS"/>
                <a:cs typeface="Trebuchet MS"/>
              </a:rPr>
              <a:t> </a:t>
            </a:r>
            <a:r>
              <a:rPr sz="3300" spc="60" dirty="0">
                <a:latin typeface="Trebuchet MS"/>
                <a:cs typeface="Trebuchet MS"/>
              </a:rPr>
              <a:t>принцип </a:t>
            </a:r>
            <a:r>
              <a:rPr sz="3300" spc="-10" dirty="0">
                <a:latin typeface="Trebuchet MS"/>
                <a:cs typeface="Trebuchet MS"/>
              </a:rPr>
              <a:t>вовлечённости.</a:t>
            </a:r>
            <a:endParaRPr sz="3300" dirty="0">
              <a:latin typeface="Trebuchet MS"/>
              <a:cs typeface="Trebuchet MS"/>
            </a:endParaRPr>
          </a:p>
          <a:p>
            <a:pPr marL="12700" marR="781685">
              <a:lnSpc>
                <a:spcPts val="3710"/>
              </a:lnSpc>
              <a:spcBef>
                <a:spcPts val="3725"/>
              </a:spcBef>
            </a:pPr>
            <a:r>
              <a:rPr sz="3300" spc="-45" dirty="0">
                <a:latin typeface="Trebuchet MS"/>
                <a:cs typeface="Trebuchet MS"/>
              </a:rPr>
              <a:t>Для</a:t>
            </a:r>
            <a:r>
              <a:rPr sz="3300" spc="-204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волонтёров</a:t>
            </a:r>
            <a:r>
              <a:rPr sz="3300" spc="-204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музей</a:t>
            </a:r>
            <a:r>
              <a:rPr sz="3300" spc="-20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выступает </a:t>
            </a:r>
            <a:r>
              <a:rPr sz="3300" spc="55" dirty="0">
                <a:latin typeface="Trebuchet MS"/>
                <a:cs typeface="Trebuchet MS"/>
              </a:rPr>
              <a:t>площадкой</a:t>
            </a:r>
            <a:r>
              <a:rPr sz="3300" spc="-23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для</a:t>
            </a:r>
            <a:r>
              <a:rPr sz="3300" spc="-235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саморазвития</a:t>
            </a:r>
            <a:r>
              <a:rPr sz="3300" spc="-235" dirty="0">
                <a:latin typeface="Trebuchet MS"/>
                <a:cs typeface="Trebuchet MS"/>
              </a:rPr>
              <a:t> </a:t>
            </a:r>
            <a:r>
              <a:rPr sz="3300" spc="-50" dirty="0">
                <a:latin typeface="Trebuchet MS"/>
                <a:cs typeface="Trebuchet MS"/>
              </a:rPr>
              <a:t>и </a:t>
            </a:r>
            <a:r>
              <a:rPr sz="3300" spc="-10" dirty="0">
                <a:latin typeface="Trebuchet MS"/>
                <a:cs typeface="Trebuchet MS"/>
              </a:rPr>
              <a:t>просвещения.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7B54F5A-1320-4805-87FD-05B326908DE7}"/>
              </a:ext>
            </a:extLst>
          </p:cNvPr>
          <p:cNvSpPr/>
          <p:nvPr/>
        </p:nvSpPr>
        <p:spPr>
          <a:xfrm>
            <a:off x="662630" y="444195"/>
            <a:ext cx="75312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Зачем музею волонтёры?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94405" y="4461643"/>
            <a:ext cx="4861413" cy="323768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/>
              <a:t>Университет</a:t>
            </a:r>
            <a:r>
              <a:rPr spc="-560" dirty="0"/>
              <a:t> </a:t>
            </a:r>
            <a:r>
              <a:rPr spc="-10" dirty="0"/>
              <a:t>детей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67829" y="2487121"/>
            <a:ext cx="7360920" cy="814641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74295" marR="923925">
              <a:lnSpc>
                <a:spcPts val="3710"/>
              </a:lnSpc>
              <a:spcBef>
                <a:spcPts val="430"/>
              </a:spcBef>
            </a:pPr>
            <a:r>
              <a:rPr sz="3300" b="1" spc="55" dirty="0">
                <a:latin typeface="Trebuchet MS"/>
                <a:cs typeface="Trebuchet MS"/>
              </a:rPr>
              <a:t>Занятия</a:t>
            </a:r>
            <a:r>
              <a:rPr sz="3300" b="1" spc="-204" dirty="0">
                <a:latin typeface="Trebuchet MS"/>
                <a:cs typeface="Trebuchet MS"/>
              </a:rPr>
              <a:t> </a:t>
            </a:r>
            <a:r>
              <a:rPr sz="3300" b="1" spc="55" dirty="0">
                <a:latin typeface="Trebuchet MS"/>
                <a:cs typeface="Trebuchet MS"/>
              </a:rPr>
              <a:t>про</a:t>
            </a:r>
            <a:r>
              <a:rPr sz="3300" b="1" spc="-200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науку</a:t>
            </a:r>
            <a:r>
              <a:rPr sz="3300" b="1" spc="-200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для</a:t>
            </a:r>
            <a:r>
              <a:rPr sz="3300" b="1" spc="-200" dirty="0">
                <a:latin typeface="Trebuchet MS"/>
                <a:cs typeface="Trebuchet MS"/>
              </a:rPr>
              <a:t> </a:t>
            </a:r>
            <a:r>
              <a:rPr sz="3300" b="1" spc="-10" dirty="0">
                <a:latin typeface="Trebuchet MS"/>
                <a:cs typeface="Trebuchet MS"/>
              </a:rPr>
              <a:t>детей, </a:t>
            </a:r>
            <a:r>
              <a:rPr sz="3300" b="1" dirty="0">
                <a:latin typeface="Trebuchet MS"/>
                <a:cs typeface="Trebuchet MS"/>
              </a:rPr>
              <a:t>ведущими</a:t>
            </a:r>
            <a:r>
              <a:rPr sz="3300" b="1" spc="-150" dirty="0">
                <a:latin typeface="Trebuchet MS"/>
                <a:cs typeface="Trebuchet MS"/>
              </a:rPr>
              <a:t> </a:t>
            </a:r>
            <a:r>
              <a:rPr sz="3300" b="1" spc="55" dirty="0">
                <a:latin typeface="Trebuchet MS"/>
                <a:cs typeface="Trebuchet MS"/>
              </a:rPr>
              <a:t>которых</a:t>
            </a:r>
            <a:r>
              <a:rPr sz="3300" b="1" spc="-150" dirty="0">
                <a:latin typeface="Trebuchet MS"/>
                <a:cs typeface="Trebuchet MS"/>
              </a:rPr>
              <a:t> </a:t>
            </a:r>
            <a:r>
              <a:rPr sz="3300" b="1" spc="45" dirty="0">
                <a:latin typeface="Trebuchet MS"/>
                <a:cs typeface="Trebuchet MS"/>
              </a:rPr>
              <a:t>выступают </a:t>
            </a:r>
            <a:r>
              <a:rPr sz="3300" b="1" dirty="0">
                <a:latin typeface="Trebuchet MS"/>
                <a:cs typeface="Trebuchet MS"/>
              </a:rPr>
              <a:t>настоящие</a:t>
            </a:r>
            <a:r>
              <a:rPr sz="3300" b="1" spc="105" dirty="0">
                <a:latin typeface="Trebuchet MS"/>
                <a:cs typeface="Trebuchet MS"/>
              </a:rPr>
              <a:t> </a:t>
            </a:r>
            <a:r>
              <a:rPr sz="3300" b="1" spc="-10" dirty="0">
                <a:latin typeface="Trebuchet MS"/>
                <a:cs typeface="Trebuchet MS"/>
              </a:rPr>
              <a:t>ученые.</a:t>
            </a:r>
            <a:endParaRPr sz="3300" dirty="0">
              <a:latin typeface="Trebuchet MS"/>
              <a:cs typeface="Trebuchet MS"/>
            </a:endParaRPr>
          </a:p>
          <a:p>
            <a:pPr marL="74295" marR="5080">
              <a:lnSpc>
                <a:spcPts val="3710"/>
              </a:lnSpc>
              <a:spcBef>
                <a:spcPts val="2695"/>
              </a:spcBef>
            </a:pPr>
            <a:r>
              <a:rPr sz="3300" spc="55" dirty="0">
                <a:latin typeface="Trebuchet MS"/>
                <a:cs typeface="Trebuchet MS"/>
              </a:rPr>
              <a:t>Волонтеры</a:t>
            </a:r>
            <a:r>
              <a:rPr sz="3300" spc="-225" dirty="0">
                <a:latin typeface="Trebuchet MS"/>
                <a:cs typeface="Trebuchet MS"/>
              </a:rPr>
              <a:t> </a:t>
            </a:r>
            <a:r>
              <a:rPr sz="3300" spc="105" dirty="0">
                <a:latin typeface="Trebuchet MS"/>
                <a:cs typeface="Trebuchet MS"/>
              </a:rPr>
              <a:t>помогают</a:t>
            </a:r>
            <a:r>
              <a:rPr sz="3300" spc="-22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команде </a:t>
            </a:r>
            <a:r>
              <a:rPr sz="3300" spc="50" dirty="0">
                <a:latin typeface="Trebuchet MS"/>
                <a:cs typeface="Trebuchet MS"/>
              </a:rPr>
              <a:t>проекта</a:t>
            </a:r>
            <a:r>
              <a:rPr sz="3300" spc="-229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проводит</a:t>
            </a:r>
            <a:r>
              <a:rPr sz="3300" spc="-229" dirty="0">
                <a:latin typeface="Trebuchet MS"/>
                <a:cs typeface="Trebuchet MS"/>
              </a:rPr>
              <a:t> </a:t>
            </a:r>
            <a:r>
              <a:rPr sz="3300" spc="65" dirty="0">
                <a:latin typeface="Trebuchet MS"/>
                <a:cs typeface="Trebuchet MS"/>
              </a:rPr>
              <a:t>занятия</a:t>
            </a:r>
            <a:r>
              <a:rPr sz="3300" spc="-229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для</a:t>
            </a:r>
            <a:r>
              <a:rPr sz="3300" spc="-229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детей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50" dirty="0">
                <a:latin typeface="Trebuchet MS"/>
                <a:cs typeface="Trebuchet MS"/>
              </a:rPr>
              <a:t>подростков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185" dirty="0">
                <a:latin typeface="Trebuchet MS"/>
                <a:cs typeface="Trebuchet MS"/>
              </a:rPr>
              <a:t>в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онлайне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офлайне.</a:t>
            </a:r>
            <a:endParaRPr sz="3300" dirty="0">
              <a:latin typeface="Trebuchet MS"/>
              <a:cs typeface="Trebuchet MS"/>
            </a:endParaRPr>
          </a:p>
          <a:p>
            <a:pPr marL="74295" marR="63500">
              <a:lnSpc>
                <a:spcPts val="3710"/>
              </a:lnSpc>
              <a:spcBef>
                <a:spcPts val="10"/>
              </a:spcBef>
            </a:pPr>
            <a:r>
              <a:rPr sz="3300" spc="85" dirty="0">
                <a:latin typeface="Trebuchet MS"/>
                <a:cs typeface="Trebuchet MS"/>
              </a:rPr>
              <a:t>Встречают</a:t>
            </a:r>
            <a:r>
              <a:rPr sz="3300" spc="-20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200" dirty="0">
                <a:latin typeface="Trebuchet MS"/>
                <a:cs typeface="Trebuchet MS"/>
              </a:rPr>
              <a:t> </a:t>
            </a:r>
            <a:r>
              <a:rPr sz="3300" spc="70" dirty="0">
                <a:latin typeface="Trebuchet MS"/>
                <a:cs typeface="Trebuchet MS"/>
              </a:rPr>
              <a:t>сопровождают</a:t>
            </a:r>
            <a:r>
              <a:rPr sz="3300" spc="-20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гостей </a:t>
            </a:r>
            <a:r>
              <a:rPr sz="3300" spc="50" dirty="0">
                <a:latin typeface="Trebuchet MS"/>
                <a:cs typeface="Trebuchet MS"/>
              </a:rPr>
              <a:t>на</a:t>
            </a:r>
            <a:r>
              <a:rPr sz="3300" spc="-155" dirty="0">
                <a:latin typeface="Trebuchet MS"/>
                <a:cs typeface="Trebuchet MS"/>
              </a:rPr>
              <a:t> </a:t>
            </a:r>
            <a:r>
              <a:rPr sz="3300" spc="-25" dirty="0">
                <a:latin typeface="Trebuchet MS"/>
                <a:cs typeface="Trebuchet MS"/>
              </a:rPr>
              <a:t>площадке,</a:t>
            </a:r>
            <a:r>
              <a:rPr sz="3300" spc="-15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ассистируют</a:t>
            </a:r>
            <a:r>
              <a:rPr sz="3300" spc="-15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ведущим, </a:t>
            </a:r>
            <a:r>
              <a:rPr sz="3300" spc="50" dirty="0">
                <a:latin typeface="Trebuchet MS"/>
                <a:cs typeface="Trebuchet MS"/>
              </a:rPr>
              <a:t>организуют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собственные</a:t>
            </a:r>
            <a:r>
              <a:rPr sz="3300" spc="-13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квесты.</a:t>
            </a:r>
            <a:endParaRPr sz="33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33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65"/>
              </a:spcBef>
            </a:pPr>
            <a:endParaRPr sz="3300" dirty="0">
              <a:latin typeface="Trebuchet MS"/>
              <a:cs typeface="Trebuchet MS"/>
            </a:endParaRPr>
          </a:p>
          <a:p>
            <a:pPr marL="12700" marR="455295">
              <a:lnSpc>
                <a:spcPts val="3560"/>
              </a:lnSpc>
            </a:pPr>
            <a:r>
              <a:rPr sz="3300" b="1" spc="50" dirty="0">
                <a:solidFill>
                  <a:srgbClr val="005CFF"/>
                </a:solidFill>
                <a:latin typeface="Trebuchet MS"/>
                <a:cs typeface="Trebuchet MS"/>
              </a:rPr>
              <a:t>За</a:t>
            </a:r>
            <a:r>
              <a:rPr sz="3300" b="1" spc="-9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время</a:t>
            </a:r>
            <a:r>
              <a:rPr sz="3300" b="1" spc="-9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существования</a:t>
            </a:r>
            <a:r>
              <a:rPr sz="3300" b="1" spc="-9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проекта </a:t>
            </a:r>
            <a:r>
              <a:rPr sz="3300" b="1" spc="105" dirty="0">
                <a:solidFill>
                  <a:srgbClr val="005CFF"/>
                </a:solidFill>
                <a:latin typeface="Trebuchet MS"/>
                <a:cs typeface="Trebuchet MS"/>
              </a:rPr>
              <a:t>в</a:t>
            </a:r>
            <a:r>
              <a:rPr sz="3300" b="1" spc="-16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нем</a:t>
            </a:r>
            <a:r>
              <a:rPr sz="3300" b="1" spc="-15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приняли</a:t>
            </a:r>
            <a:r>
              <a:rPr sz="3300" b="1" spc="-14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участие</a:t>
            </a:r>
            <a:endParaRPr sz="3300" dirty="0">
              <a:latin typeface="Trebuchet MS"/>
              <a:cs typeface="Trebuchet MS"/>
            </a:endParaRPr>
          </a:p>
          <a:p>
            <a:pPr marL="12700">
              <a:lnSpc>
                <a:spcPts val="8265"/>
              </a:lnSpc>
            </a:pPr>
            <a:r>
              <a:rPr sz="7900" b="1" dirty="0">
                <a:solidFill>
                  <a:srgbClr val="005CFF"/>
                </a:solidFill>
                <a:latin typeface="Trebuchet MS"/>
                <a:cs typeface="Trebuchet MS"/>
              </a:rPr>
              <a:t>более</a:t>
            </a:r>
            <a:r>
              <a:rPr sz="7900" b="1" spc="-56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-25" dirty="0">
                <a:solidFill>
                  <a:srgbClr val="005CFF"/>
                </a:solidFill>
                <a:latin typeface="Trebuchet MS"/>
                <a:cs typeface="Trebuchet MS"/>
              </a:rPr>
              <a:t>100</a:t>
            </a:r>
            <a:endParaRPr sz="7900" dirty="0">
              <a:latin typeface="Trebuchet MS"/>
              <a:cs typeface="Trebuchet MS"/>
            </a:endParaRPr>
          </a:p>
          <a:p>
            <a:pPr marL="12700">
              <a:lnSpc>
                <a:spcPts val="3800"/>
              </a:lnSpc>
            </a:pPr>
            <a:r>
              <a:rPr sz="3300" b="1" spc="45" dirty="0">
                <a:solidFill>
                  <a:srgbClr val="005CFF"/>
                </a:solidFill>
                <a:latin typeface="Trebuchet MS"/>
                <a:cs typeface="Trebuchet MS"/>
              </a:rPr>
              <a:t>волонтёров</a:t>
            </a:r>
            <a:endParaRPr sz="3300" dirty="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224051" y="1830201"/>
            <a:ext cx="4861413" cy="325076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224059" y="7175288"/>
            <a:ext cx="4861416" cy="282594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80" dirty="0"/>
              <a:t>Библиотека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7828" y="8509441"/>
            <a:ext cx="7479221" cy="211709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623570">
              <a:lnSpc>
                <a:spcPts val="3710"/>
              </a:lnSpc>
              <a:spcBef>
                <a:spcPts val="430"/>
              </a:spcBef>
            </a:pP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Библиотека</a:t>
            </a:r>
            <a:r>
              <a:rPr sz="3300" b="1" spc="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 err="1">
                <a:solidFill>
                  <a:srgbClr val="005CFF"/>
                </a:solidFill>
                <a:latin typeface="Trebuchet MS"/>
                <a:cs typeface="Trebuchet MS"/>
              </a:rPr>
              <a:t>старше</a:t>
            </a:r>
            <a:r>
              <a:rPr sz="3300" b="1" spc="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40" dirty="0" err="1">
                <a:solidFill>
                  <a:srgbClr val="005CFF"/>
                </a:solidFill>
                <a:latin typeface="Trebuchet MS"/>
                <a:cs typeface="Trebuchet MS"/>
              </a:rPr>
              <a:t>музея</a:t>
            </a:r>
            <a:r>
              <a:rPr sz="3300" b="1" spc="-40" dirty="0">
                <a:solidFill>
                  <a:srgbClr val="005CFF"/>
                </a:solidFill>
                <a:latin typeface="Trebuchet MS"/>
                <a:cs typeface="Trebuchet MS"/>
              </a:rPr>
              <a:t>, </a:t>
            </a:r>
            <a:r>
              <a:rPr sz="3300" b="1" spc="105" dirty="0">
                <a:solidFill>
                  <a:srgbClr val="005CFF"/>
                </a:solidFill>
                <a:latin typeface="Trebuchet MS"/>
                <a:cs typeface="Trebuchet MS"/>
              </a:rPr>
              <a:t>в</a:t>
            </a:r>
            <a:r>
              <a:rPr sz="3300" b="1" spc="-18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ней</a:t>
            </a:r>
            <a:r>
              <a:rPr sz="3300" b="1" spc="-18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находится</a:t>
            </a:r>
            <a:r>
              <a:rPr sz="3300" b="1" spc="-18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больше</a:t>
            </a:r>
            <a:endParaRPr sz="3300" dirty="0">
              <a:latin typeface="Trebuchet MS"/>
              <a:cs typeface="Trebuchet MS"/>
            </a:endParaRPr>
          </a:p>
          <a:p>
            <a:pPr marL="12700">
              <a:lnSpc>
                <a:spcPts val="8710"/>
              </a:lnSpc>
            </a:pPr>
            <a:r>
              <a:rPr sz="7900" b="1" spc="-325" dirty="0">
                <a:solidFill>
                  <a:srgbClr val="005CFF"/>
                </a:solidFill>
                <a:latin typeface="Trebuchet MS"/>
                <a:cs typeface="Trebuchet MS"/>
              </a:rPr>
              <a:t>3,5</a:t>
            </a:r>
            <a:r>
              <a:rPr sz="7900" b="1" spc="-56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50" dirty="0">
                <a:solidFill>
                  <a:srgbClr val="005CFF"/>
                </a:solidFill>
                <a:latin typeface="Trebuchet MS"/>
                <a:cs typeface="Trebuchet MS"/>
              </a:rPr>
              <a:t>млн</a:t>
            </a:r>
            <a:r>
              <a:rPr sz="7900" b="1" spc="-56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-20" dirty="0">
                <a:solidFill>
                  <a:srgbClr val="005CFF"/>
                </a:solidFill>
                <a:latin typeface="Trebuchet MS"/>
                <a:cs typeface="Trebuchet MS"/>
              </a:rPr>
              <a:t>книг</a:t>
            </a:r>
            <a:endParaRPr sz="790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5310" y="2682418"/>
            <a:ext cx="7152005" cy="430022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454025" marR="5080" indent="-441959">
              <a:lnSpc>
                <a:spcPts val="3710"/>
              </a:lnSpc>
              <a:spcBef>
                <a:spcPts val="430"/>
              </a:spcBef>
              <a:buFont typeface="Microsoft Sans Serif"/>
              <a:buChar char="●"/>
              <a:tabLst>
                <a:tab pos="454025" algn="l"/>
              </a:tabLst>
            </a:pPr>
            <a:r>
              <a:rPr sz="3300" spc="100" dirty="0">
                <a:latin typeface="Trebuchet MS"/>
                <a:cs typeface="Trebuchet MS"/>
              </a:rPr>
              <a:t>Помощь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spc="-120" dirty="0">
                <a:latin typeface="Trebuchet MS"/>
                <a:cs typeface="Trebuchet MS"/>
              </a:rPr>
              <a:t>с</a:t>
            </a:r>
            <a:r>
              <a:rPr sz="3300" spc="-135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приёмом,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spc="60" dirty="0">
                <a:latin typeface="Trebuchet MS"/>
                <a:cs typeface="Trebuchet MS"/>
              </a:rPr>
              <a:t>маркировкой </a:t>
            </a:r>
            <a:r>
              <a:rPr sz="3300" dirty="0">
                <a:latin typeface="Trebuchet MS"/>
                <a:cs typeface="Trebuchet MS"/>
              </a:rPr>
              <a:t>и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списанием</a:t>
            </a:r>
            <a:r>
              <a:rPr sz="3300" spc="-140" dirty="0">
                <a:latin typeface="Trebuchet MS"/>
                <a:cs typeface="Trebuchet MS"/>
              </a:rPr>
              <a:t> </a:t>
            </a:r>
            <a:r>
              <a:rPr sz="3300" spc="-20" dirty="0">
                <a:latin typeface="Trebuchet MS"/>
                <a:cs typeface="Trebuchet MS"/>
              </a:rPr>
              <a:t>книг</a:t>
            </a:r>
            <a:endParaRPr sz="3300">
              <a:latin typeface="Trebuchet MS"/>
              <a:cs typeface="Trebuchet MS"/>
            </a:endParaRPr>
          </a:p>
          <a:p>
            <a:pPr marL="454025" marR="1334135" indent="-441959">
              <a:lnSpc>
                <a:spcPts val="3710"/>
              </a:lnSpc>
              <a:spcBef>
                <a:spcPts val="3715"/>
              </a:spcBef>
              <a:buFont typeface="Microsoft Sans Serif"/>
              <a:buChar char="●"/>
              <a:tabLst>
                <a:tab pos="454025" algn="l"/>
              </a:tabLst>
            </a:pPr>
            <a:r>
              <a:rPr sz="3300" dirty="0">
                <a:latin typeface="Trebuchet MS"/>
                <a:cs typeface="Trebuchet MS"/>
              </a:rPr>
              <a:t>Составление</a:t>
            </a:r>
            <a:r>
              <a:rPr sz="3300" spc="-50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тематических картотек</a:t>
            </a:r>
            <a:endParaRPr sz="3300">
              <a:latin typeface="Trebuchet MS"/>
              <a:cs typeface="Trebuchet MS"/>
            </a:endParaRPr>
          </a:p>
          <a:p>
            <a:pPr marL="454025" indent="-441325">
              <a:lnSpc>
                <a:spcPct val="100000"/>
              </a:lnSpc>
              <a:spcBef>
                <a:spcPts val="3385"/>
              </a:spcBef>
              <a:buFont typeface="Microsoft Sans Serif"/>
              <a:buChar char="●"/>
              <a:tabLst>
                <a:tab pos="454025" algn="l"/>
              </a:tabLst>
            </a:pPr>
            <a:r>
              <a:rPr sz="3300" dirty="0">
                <a:latin typeface="Trebuchet MS"/>
                <a:cs typeface="Trebuchet MS"/>
              </a:rPr>
              <a:t>Расшифровка</a:t>
            </a:r>
            <a:r>
              <a:rPr sz="3300" spc="175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рукописей</a:t>
            </a:r>
            <a:endParaRPr sz="3300">
              <a:latin typeface="Trebuchet MS"/>
              <a:cs typeface="Trebuchet MS"/>
            </a:endParaRPr>
          </a:p>
          <a:p>
            <a:pPr marL="454025" indent="-441325">
              <a:lnSpc>
                <a:spcPct val="100000"/>
              </a:lnSpc>
              <a:spcBef>
                <a:spcPts val="3465"/>
              </a:spcBef>
              <a:buFont typeface="Microsoft Sans Serif"/>
              <a:buChar char="●"/>
              <a:tabLst>
                <a:tab pos="454025" algn="l"/>
              </a:tabLst>
            </a:pPr>
            <a:r>
              <a:rPr sz="3300" spc="50" dirty="0">
                <a:latin typeface="Trebuchet MS"/>
                <a:cs typeface="Trebuchet MS"/>
              </a:rPr>
              <a:t>Организация</a:t>
            </a:r>
            <a:r>
              <a:rPr sz="3300" spc="-204" dirty="0">
                <a:latin typeface="Trebuchet MS"/>
                <a:cs typeface="Trebuchet MS"/>
              </a:rPr>
              <a:t> </a:t>
            </a:r>
            <a:r>
              <a:rPr sz="3300" spc="-10" dirty="0">
                <a:latin typeface="Trebuchet MS"/>
                <a:cs typeface="Trebuchet MS"/>
              </a:rPr>
              <a:t>хранения</a:t>
            </a:r>
            <a:endParaRPr sz="330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06332" y="2825436"/>
            <a:ext cx="9613301" cy="691106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" dirty="0"/>
              <a:t>Исследования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7829" y="2873474"/>
            <a:ext cx="8623935" cy="7710444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74295" marR="1275715">
              <a:lnSpc>
                <a:spcPts val="3250"/>
              </a:lnSpc>
              <a:spcBef>
                <a:spcPts val="385"/>
              </a:spcBef>
            </a:pPr>
            <a:r>
              <a:rPr sz="2850" b="1" dirty="0">
                <a:latin typeface="Trebuchet MS"/>
                <a:cs typeface="Trebuchet MS"/>
              </a:rPr>
              <a:t>Какие</a:t>
            </a:r>
            <a:r>
              <a:rPr sz="2850" b="1" spc="-60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экспонаты</a:t>
            </a:r>
            <a:r>
              <a:rPr sz="2850" b="1" spc="-60" dirty="0">
                <a:latin typeface="Trebuchet MS"/>
                <a:cs typeface="Trebuchet MS"/>
              </a:rPr>
              <a:t> </a:t>
            </a:r>
            <a:r>
              <a:rPr sz="2850" b="1" spc="60" dirty="0">
                <a:latin typeface="Trebuchet MS"/>
                <a:cs typeface="Trebuchet MS"/>
              </a:rPr>
              <a:t>на</a:t>
            </a:r>
            <a:r>
              <a:rPr sz="2850" b="1" spc="-55" dirty="0">
                <a:latin typeface="Trebuchet MS"/>
                <a:cs typeface="Trebuchet MS"/>
              </a:rPr>
              <a:t> </a:t>
            </a:r>
            <a:r>
              <a:rPr sz="2850" b="1" spc="70" dirty="0">
                <a:latin typeface="Trebuchet MS"/>
                <a:cs typeface="Trebuchet MS"/>
              </a:rPr>
              <a:t>наших</a:t>
            </a:r>
            <a:r>
              <a:rPr sz="2850" b="1" spc="-60" dirty="0">
                <a:latin typeface="Trebuchet MS"/>
                <a:cs typeface="Trebuchet MS"/>
              </a:rPr>
              <a:t> </a:t>
            </a:r>
            <a:r>
              <a:rPr sz="2850" b="1" spc="50" dirty="0">
                <a:latin typeface="Trebuchet MS"/>
                <a:cs typeface="Trebuchet MS"/>
              </a:rPr>
              <a:t>выставках </a:t>
            </a:r>
            <a:r>
              <a:rPr sz="2850" b="1" spc="80" dirty="0">
                <a:latin typeface="Trebuchet MS"/>
                <a:cs typeface="Trebuchet MS"/>
              </a:rPr>
              <a:t>привлекают</a:t>
            </a:r>
            <a:r>
              <a:rPr sz="2850" b="1" spc="-185" dirty="0">
                <a:latin typeface="Trebuchet MS"/>
                <a:cs typeface="Trebuchet MS"/>
              </a:rPr>
              <a:t> </a:t>
            </a:r>
            <a:r>
              <a:rPr sz="2850" b="1" spc="50" dirty="0">
                <a:latin typeface="Trebuchet MS"/>
                <a:cs typeface="Trebuchet MS"/>
              </a:rPr>
              <a:t>больше</a:t>
            </a:r>
            <a:r>
              <a:rPr sz="2850" b="1" spc="-180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всего</a:t>
            </a:r>
            <a:r>
              <a:rPr sz="2850" b="1" spc="-180" dirty="0">
                <a:latin typeface="Trebuchet MS"/>
                <a:cs typeface="Trebuchet MS"/>
              </a:rPr>
              <a:t> </a:t>
            </a:r>
            <a:r>
              <a:rPr sz="2850" b="1" spc="70" dirty="0">
                <a:latin typeface="Trebuchet MS"/>
                <a:cs typeface="Trebuchet MS"/>
              </a:rPr>
              <a:t>внимания? </a:t>
            </a:r>
            <a:r>
              <a:rPr sz="2850" b="1" spc="60" dirty="0">
                <a:latin typeface="Trebuchet MS"/>
                <a:cs typeface="Trebuchet MS"/>
              </a:rPr>
              <a:t>Кто</a:t>
            </a:r>
            <a:r>
              <a:rPr sz="2850" b="1" spc="-65" dirty="0">
                <a:latin typeface="Trebuchet MS"/>
                <a:cs typeface="Trebuchet MS"/>
              </a:rPr>
              <a:t> </a:t>
            </a:r>
            <a:r>
              <a:rPr sz="2850" b="1" spc="90" dirty="0">
                <a:latin typeface="Trebuchet MS"/>
                <a:cs typeface="Trebuchet MS"/>
              </a:rPr>
              <a:t>наш</a:t>
            </a:r>
            <a:r>
              <a:rPr sz="2850" b="1" spc="-65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посетитель?</a:t>
            </a:r>
            <a:r>
              <a:rPr sz="2850" b="1" spc="-65" dirty="0">
                <a:latin typeface="Trebuchet MS"/>
                <a:cs typeface="Trebuchet MS"/>
              </a:rPr>
              <a:t> </a:t>
            </a:r>
            <a:r>
              <a:rPr sz="2850" b="1" spc="95" dirty="0">
                <a:latin typeface="Trebuchet MS"/>
                <a:cs typeface="Trebuchet MS"/>
              </a:rPr>
              <a:t>Что</a:t>
            </a:r>
            <a:r>
              <a:rPr sz="2850" b="1" spc="-60" dirty="0">
                <a:latin typeface="Trebuchet MS"/>
                <a:cs typeface="Trebuchet MS"/>
              </a:rPr>
              <a:t> </a:t>
            </a:r>
            <a:r>
              <a:rPr sz="2850" b="1" spc="65" dirty="0">
                <a:latin typeface="Trebuchet MS"/>
                <a:cs typeface="Trebuchet MS"/>
              </a:rPr>
              <a:t>он</a:t>
            </a:r>
            <a:r>
              <a:rPr sz="2850" b="1" spc="-65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получает</a:t>
            </a:r>
            <a:r>
              <a:rPr sz="2850" b="1" spc="-65" dirty="0">
                <a:latin typeface="Trebuchet MS"/>
                <a:cs typeface="Trebuchet MS"/>
              </a:rPr>
              <a:t> </a:t>
            </a:r>
            <a:r>
              <a:rPr sz="2850" b="1" spc="-25" dirty="0">
                <a:latin typeface="Trebuchet MS"/>
                <a:cs typeface="Trebuchet MS"/>
              </a:rPr>
              <a:t>от </a:t>
            </a:r>
            <a:r>
              <a:rPr sz="2850" b="1" dirty="0">
                <a:latin typeface="Trebuchet MS"/>
                <a:cs typeface="Trebuchet MS"/>
              </a:rPr>
              <a:t>посещения</a:t>
            </a:r>
            <a:r>
              <a:rPr sz="2850" b="1" spc="-45" dirty="0">
                <a:latin typeface="Trebuchet MS"/>
                <a:cs typeface="Trebuchet MS"/>
              </a:rPr>
              <a:t> </a:t>
            </a:r>
            <a:r>
              <a:rPr sz="2850" b="1" spc="70" dirty="0">
                <a:latin typeface="Trebuchet MS"/>
                <a:cs typeface="Trebuchet MS"/>
              </a:rPr>
              <a:t>наших</a:t>
            </a:r>
            <a:r>
              <a:rPr sz="2850" b="1" spc="-40" dirty="0">
                <a:latin typeface="Trebuchet MS"/>
                <a:cs typeface="Trebuchet MS"/>
              </a:rPr>
              <a:t> </a:t>
            </a:r>
            <a:r>
              <a:rPr sz="2850" b="1" spc="55" dirty="0">
                <a:latin typeface="Trebuchet MS"/>
                <a:cs typeface="Trebuchet MS"/>
              </a:rPr>
              <a:t>мероприятий?</a:t>
            </a:r>
            <a:endParaRPr sz="2850" dirty="0">
              <a:latin typeface="Trebuchet MS"/>
              <a:cs typeface="Trebuchet MS"/>
            </a:endParaRPr>
          </a:p>
          <a:p>
            <a:pPr marL="74295" marR="5080">
              <a:lnSpc>
                <a:spcPts val="3250"/>
              </a:lnSpc>
              <a:spcBef>
                <a:spcPts val="1955"/>
              </a:spcBef>
            </a:pPr>
            <a:r>
              <a:rPr sz="2850" spc="80" dirty="0">
                <a:latin typeface="Trebuchet MS"/>
                <a:cs typeface="Trebuchet MS"/>
              </a:rPr>
              <a:t>Музей</a:t>
            </a:r>
            <a:r>
              <a:rPr sz="2850" spc="-135" dirty="0">
                <a:latin typeface="Trebuchet MS"/>
                <a:cs typeface="Trebuchet MS"/>
              </a:rPr>
              <a:t> </a:t>
            </a:r>
            <a:r>
              <a:rPr sz="2850" spc="70" dirty="0">
                <a:latin typeface="Trebuchet MS"/>
                <a:cs typeface="Trebuchet MS"/>
              </a:rPr>
              <a:t>постоянно</a:t>
            </a:r>
            <a:r>
              <a:rPr sz="2850" spc="-130" dirty="0">
                <a:latin typeface="Trebuchet MS"/>
                <a:cs typeface="Trebuchet MS"/>
              </a:rPr>
              <a:t> </a:t>
            </a:r>
            <a:r>
              <a:rPr sz="2850" spc="90" dirty="0">
                <a:latin typeface="Trebuchet MS"/>
                <a:cs typeface="Trebuchet MS"/>
              </a:rPr>
              <a:t>проводит</a:t>
            </a:r>
            <a:r>
              <a:rPr sz="2850" spc="-135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исследования,</a:t>
            </a:r>
            <a:r>
              <a:rPr sz="2850" spc="-130" dirty="0">
                <a:latin typeface="Trebuchet MS"/>
                <a:cs typeface="Trebuchet MS"/>
              </a:rPr>
              <a:t> </a:t>
            </a:r>
            <a:r>
              <a:rPr sz="2850" spc="65" dirty="0">
                <a:latin typeface="Trebuchet MS"/>
                <a:cs typeface="Trebuchet MS"/>
              </a:rPr>
              <a:t>чтобы </a:t>
            </a:r>
            <a:r>
              <a:rPr sz="2850" spc="75" dirty="0">
                <a:latin typeface="Trebuchet MS"/>
                <a:cs typeface="Trebuchet MS"/>
              </a:rPr>
              <a:t>оценивать</a:t>
            </a:r>
            <a:r>
              <a:rPr sz="2850" spc="-110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результаты</a:t>
            </a:r>
            <a:r>
              <a:rPr sz="2850" spc="-105" dirty="0">
                <a:latin typeface="Trebuchet MS"/>
                <a:cs typeface="Trebuchet MS"/>
              </a:rPr>
              <a:t> </a:t>
            </a:r>
            <a:r>
              <a:rPr sz="2850" spc="65" dirty="0">
                <a:latin typeface="Trebuchet MS"/>
                <a:cs typeface="Trebuchet MS"/>
              </a:rPr>
              <a:t>прошлых</a:t>
            </a:r>
            <a:r>
              <a:rPr sz="2850" spc="-105" dirty="0">
                <a:latin typeface="Trebuchet MS"/>
                <a:cs typeface="Trebuchet MS"/>
              </a:rPr>
              <a:t> </a:t>
            </a:r>
            <a:r>
              <a:rPr sz="2850" spc="70" dirty="0">
                <a:latin typeface="Trebuchet MS"/>
                <a:cs typeface="Trebuchet MS"/>
              </a:rPr>
              <a:t>проектов</a:t>
            </a:r>
            <a:r>
              <a:rPr sz="2850" spc="-105" dirty="0">
                <a:latin typeface="Trebuchet MS"/>
                <a:cs typeface="Trebuchet MS"/>
              </a:rPr>
              <a:t> </a:t>
            </a:r>
            <a:r>
              <a:rPr sz="2850" spc="15" dirty="0">
                <a:latin typeface="Trebuchet MS"/>
                <a:cs typeface="Trebuchet MS"/>
              </a:rPr>
              <a:t>и </a:t>
            </a:r>
            <a:r>
              <a:rPr sz="2850" spc="70" dirty="0">
                <a:latin typeface="Trebuchet MS"/>
                <a:cs typeface="Trebuchet MS"/>
              </a:rPr>
              <a:t>тестировать</a:t>
            </a:r>
            <a:r>
              <a:rPr sz="2850" spc="-80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гипотезы</a:t>
            </a:r>
            <a:r>
              <a:rPr sz="2850" spc="-75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для</a:t>
            </a:r>
            <a:r>
              <a:rPr sz="2850" spc="-80" dirty="0">
                <a:latin typeface="Trebuchet MS"/>
                <a:cs typeface="Trebuchet MS"/>
              </a:rPr>
              <a:t> </a:t>
            </a:r>
            <a:r>
              <a:rPr sz="2850" spc="-20" dirty="0">
                <a:latin typeface="Trebuchet MS"/>
                <a:cs typeface="Trebuchet MS"/>
              </a:rPr>
              <a:t>будущих.</a:t>
            </a:r>
            <a:r>
              <a:rPr sz="2850" spc="-75" dirty="0">
                <a:latin typeface="Trebuchet MS"/>
                <a:cs typeface="Trebuchet MS"/>
              </a:rPr>
              <a:t> </a:t>
            </a:r>
            <a:r>
              <a:rPr sz="2850" spc="50" dirty="0">
                <a:latin typeface="Trebuchet MS"/>
                <a:cs typeface="Trebuchet MS"/>
              </a:rPr>
              <a:t>Волонтеры </a:t>
            </a:r>
            <a:r>
              <a:rPr sz="2850" spc="70" dirty="0">
                <a:latin typeface="Trebuchet MS"/>
                <a:cs typeface="Trebuchet MS"/>
              </a:rPr>
              <a:t>активно</a:t>
            </a:r>
            <a:r>
              <a:rPr sz="2850" spc="-190" dirty="0">
                <a:latin typeface="Trebuchet MS"/>
                <a:cs typeface="Trebuchet MS"/>
              </a:rPr>
              <a:t> </a:t>
            </a:r>
            <a:r>
              <a:rPr sz="2850" spc="95" dirty="0">
                <a:latin typeface="Trebuchet MS"/>
                <a:cs typeface="Trebuchet MS"/>
              </a:rPr>
              <a:t>включаются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175" dirty="0">
                <a:latin typeface="Trebuchet MS"/>
                <a:cs typeface="Trebuchet MS"/>
              </a:rPr>
              <a:t>в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-45" dirty="0">
                <a:latin typeface="Trebuchet MS"/>
                <a:cs typeface="Trebuchet MS"/>
              </a:rPr>
              <a:t>них: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90" dirty="0">
                <a:latin typeface="Trebuchet MS"/>
                <a:cs typeface="Trebuchet MS"/>
              </a:rPr>
              <a:t>проводят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-10" dirty="0">
                <a:latin typeface="Trebuchet MS"/>
                <a:cs typeface="Trebuchet MS"/>
              </a:rPr>
              <a:t>опросы, </a:t>
            </a:r>
            <a:r>
              <a:rPr sz="2850" dirty="0">
                <a:latin typeface="Trebuchet MS"/>
                <a:cs typeface="Trebuchet MS"/>
              </a:rPr>
              <a:t>анкетирования,</a:t>
            </a:r>
            <a:r>
              <a:rPr sz="2850" spc="110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наблюдение</a:t>
            </a:r>
            <a:r>
              <a:rPr sz="2850" spc="110" dirty="0">
                <a:latin typeface="Trebuchet MS"/>
                <a:cs typeface="Trebuchet MS"/>
              </a:rPr>
              <a:t> </a:t>
            </a:r>
            <a:r>
              <a:rPr sz="2850" spc="65" dirty="0">
                <a:latin typeface="Trebuchet MS"/>
                <a:cs typeface="Trebuchet MS"/>
              </a:rPr>
              <a:t>и</a:t>
            </a:r>
            <a:r>
              <a:rPr sz="2850" spc="110" dirty="0">
                <a:latin typeface="Trebuchet MS"/>
                <a:cs typeface="Trebuchet MS"/>
              </a:rPr>
              <a:t> </a:t>
            </a:r>
            <a:r>
              <a:rPr sz="2850" dirty="0">
                <a:latin typeface="Trebuchet MS"/>
                <a:cs typeface="Trebuchet MS"/>
              </a:rPr>
              <a:t>интервью,</a:t>
            </a:r>
            <a:r>
              <a:rPr sz="2850" spc="110" dirty="0">
                <a:latin typeface="Trebuchet MS"/>
                <a:cs typeface="Trebuchet MS"/>
              </a:rPr>
              <a:t> </a:t>
            </a:r>
            <a:r>
              <a:rPr sz="2850" spc="85" dirty="0">
                <a:latin typeface="Trebuchet MS"/>
                <a:cs typeface="Trebuchet MS"/>
              </a:rPr>
              <a:t>а</a:t>
            </a:r>
            <a:r>
              <a:rPr sz="2850" spc="110" dirty="0">
                <a:latin typeface="Trebuchet MS"/>
                <a:cs typeface="Trebuchet MS"/>
              </a:rPr>
              <a:t> </a:t>
            </a:r>
            <a:r>
              <a:rPr sz="2850" spc="-10" dirty="0">
                <a:latin typeface="Trebuchet MS"/>
                <a:cs typeface="Trebuchet MS"/>
              </a:rPr>
              <a:t>также </a:t>
            </a:r>
            <a:r>
              <a:rPr sz="2850" spc="110" dirty="0">
                <a:latin typeface="Trebuchet MS"/>
                <a:cs typeface="Trebuchet MS"/>
              </a:rPr>
              <a:t>помогают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-90" dirty="0">
                <a:latin typeface="Trebuchet MS"/>
                <a:cs typeface="Trebuchet MS"/>
              </a:rPr>
              <a:t>с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75" dirty="0">
                <a:latin typeface="Trebuchet MS"/>
                <a:cs typeface="Trebuchet MS"/>
              </a:rPr>
              <a:t>первичной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75" dirty="0">
                <a:latin typeface="Trebuchet MS"/>
                <a:cs typeface="Trebuchet MS"/>
              </a:rPr>
              <a:t>обработкой</a:t>
            </a:r>
            <a:r>
              <a:rPr sz="2850" spc="-185" dirty="0">
                <a:latin typeface="Trebuchet MS"/>
                <a:cs typeface="Trebuchet MS"/>
              </a:rPr>
              <a:t> </a:t>
            </a:r>
            <a:r>
              <a:rPr sz="2850" spc="-10" dirty="0">
                <a:latin typeface="Trebuchet MS"/>
                <a:cs typeface="Trebuchet MS"/>
              </a:rPr>
              <a:t>данных.</a:t>
            </a:r>
            <a:endParaRPr sz="28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85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340"/>
              </a:spcBef>
            </a:pPr>
            <a:endParaRPr sz="2850" dirty="0">
              <a:latin typeface="Trebuchet MS"/>
              <a:cs typeface="Trebuchet MS"/>
            </a:endParaRPr>
          </a:p>
          <a:p>
            <a:pPr marL="12700" marR="1403350">
              <a:lnSpc>
                <a:spcPts val="3560"/>
              </a:lnSpc>
            </a:pPr>
            <a:r>
              <a:rPr sz="3300" b="1" spc="-70" dirty="0">
                <a:solidFill>
                  <a:srgbClr val="005CFF"/>
                </a:solidFill>
                <a:latin typeface="Trebuchet MS"/>
                <a:cs typeface="Trebuchet MS"/>
              </a:rPr>
              <a:t>С</a:t>
            </a:r>
            <a:r>
              <a:rPr sz="3300" b="1" spc="-22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45" dirty="0">
                <a:solidFill>
                  <a:srgbClr val="005CFF"/>
                </a:solidFill>
                <a:latin typeface="Trebuchet MS"/>
                <a:cs typeface="Trebuchet MS"/>
              </a:rPr>
              <a:t>2019</a:t>
            </a:r>
            <a:r>
              <a:rPr sz="3300" b="1" spc="-22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55" dirty="0" err="1">
                <a:solidFill>
                  <a:srgbClr val="005CFF"/>
                </a:solidFill>
                <a:latin typeface="Trebuchet MS"/>
                <a:cs typeface="Trebuchet MS"/>
              </a:rPr>
              <a:t>по</a:t>
            </a:r>
            <a:r>
              <a:rPr sz="3300" b="1" spc="-22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45" dirty="0">
                <a:solidFill>
                  <a:srgbClr val="005CFF"/>
                </a:solidFill>
                <a:latin typeface="Trebuchet MS"/>
                <a:cs typeface="Trebuchet MS"/>
              </a:rPr>
              <a:t>202</a:t>
            </a:r>
            <a:r>
              <a:rPr lang="ru-RU" sz="3300" b="1" spc="-45" dirty="0">
                <a:solidFill>
                  <a:srgbClr val="005CFF"/>
                </a:solidFill>
                <a:latin typeface="Trebuchet MS"/>
                <a:cs typeface="Trebuchet MS"/>
              </a:rPr>
              <a:t>5</a:t>
            </a:r>
            <a:r>
              <a:rPr sz="3300" b="1" spc="-22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005CFF"/>
                </a:solidFill>
                <a:latin typeface="Trebuchet MS"/>
                <a:cs typeface="Trebuchet MS"/>
              </a:rPr>
              <a:t>волонтёры</a:t>
            </a:r>
            <a:r>
              <a:rPr sz="3300" b="1" spc="-22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помогли </a:t>
            </a:r>
            <a:r>
              <a:rPr sz="3300" b="1" dirty="0">
                <a:solidFill>
                  <a:srgbClr val="005CFF"/>
                </a:solidFill>
                <a:latin typeface="Trebuchet MS"/>
                <a:cs typeface="Trebuchet MS"/>
              </a:rPr>
              <a:t>нам</a:t>
            </a:r>
            <a:r>
              <a:rPr sz="3300" b="1" spc="-120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005CFF"/>
                </a:solidFill>
                <a:latin typeface="Trebuchet MS"/>
                <a:cs typeface="Trebuchet MS"/>
              </a:rPr>
              <a:t>провести</a:t>
            </a:r>
            <a:endParaRPr sz="3300" dirty="0">
              <a:latin typeface="Trebuchet MS"/>
              <a:cs typeface="Trebuchet MS"/>
            </a:endParaRPr>
          </a:p>
          <a:p>
            <a:pPr marL="12700">
              <a:lnSpc>
                <a:spcPts val="8425"/>
              </a:lnSpc>
            </a:pPr>
            <a:r>
              <a:rPr sz="7900" b="1" spc="-50" dirty="0">
                <a:solidFill>
                  <a:srgbClr val="005CFF"/>
                </a:solidFill>
                <a:latin typeface="Trebuchet MS"/>
                <a:cs typeface="Trebuchet MS"/>
              </a:rPr>
              <a:t>1</a:t>
            </a:r>
            <a:r>
              <a:rPr lang="ru-RU" sz="7900" b="1" spc="-50" dirty="0">
                <a:solidFill>
                  <a:srgbClr val="005CFF"/>
                </a:solidFill>
                <a:latin typeface="Trebuchet MS"/>
                <a:cs typeface="Trebuchet MS"/>
              </a:rPr>
              <a:t>4</a:t>
            </a:r>
            <a:r>
              <a:rPr sz="7900" b="1" spc="-555" dirty="0">
                <a:solidFill>
                  <a:srgbClr val="005CFF"/>
                </a:solidFill>
                <a:latin typeface="Trebuchet MS"/>
                <a:cs typeface="Trebuchet MS"/>
              </a:rPr>
              <a:t> </a:t>
            </a:r>
            <a:r>
              <a:rPr sz="7900" b="1" spc="-10" dirty="0">
                <a:solidFill>
                  <a:srgbClr val="005CFF"/>
                </a:solidFill>
                <a:latin typeface="Trebuchet MS"/>
                <a:cs typeface="Trebuchet MS"/>
              </a:rPr>
              <a:t>исследований</a:t>
            </a:r>
            <a:endParaRPr sz="7900" dirty="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873614" y="1395171"/>
            <a:ext cx="9389857" cy="9416514"/>
            <a:chOff x="11315748" y="1910179"/>
            <a:chExt cx="7164705" cy="85159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15748" y="1910179"/>
              <a:ext cx="4880306" cy="479845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57826" y="3656253"/>
              <a:ext cx="5122173" cy="337460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54705" y="6708635"/>
              <a:ext cx="5122168" cy="3717159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24976830" cy="12487106"/>
          </a:xfrm>
          <a:custGeom>
            <a:avLst/>
            <a:gdLst/>
            <a:ahLst/>
            <a:cxnLst/>
            <a:rect l="l" t="t" r="r" b="b"/>
            <a:pathLst>
              <a:path w="20104100" h="11315065">
                <a:moveTo>
                  <a:pt x="20104099" y="11314448"/>
                </a:moveTo>
                <a:lnTo>
                  <a:pt x="0" y="11314448"/>
                </a:lnTo>
                <a:lnTo>
                  <a:pt x="0" y="0"/>
                </a:lnTo>
                <a:lnTo>
                  <a:pt x="20104099" y="0"/>
                </a:lnTo>
                <a:lnTo>
                  <a:pt x="20104099" y="11314448"/>
                </a:lnTo>
                <a:close/>
              </a:path>
            </a:pathLst>
          </a:custGeom>
          <a:solidFill>
            <a:srgbClr val="005C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31520" y="513344"/>
            <a:ext cx="8002390" cy="186268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ru-RU" sz="6000" spc="140" dirty="0">
                <a:solidFill>
                  <a:schemeClr val="bg1"/>
                </a:solidFill>
              </a:rPr>
              <a:t>Как</a:t>
            </a:r>
            <a:r>
              <a:rPr lang="ru-RU" sz="6000" spc="-585" dirty="0">
                <a:solidFill>
                  <a:schemeClr val="bg1"/>
                </a:solidFill>
              </a:rPr>
              <a:t> </a:t>
            </a:r>
            <a:r>
              <a:rPr lang="ru-RU" sz="6000" spc="-10" dirty="0">
                <a:solidFill>
                  <a:schemeClr val="bg1"/>
                </a:solidFill>
              </a:rPr>
              <a:t>приступить </a:t>
            </a:r>
            <a:r>
              <a:rPr lang="ru-RU" sz="6000" spc="135" dirty="0">
                <a:solidFill>
                  <a:schemeClr val="bg1"/>
                </a:solidFill>
              </a:rPr>
              <a:t>к</a:t>
            </a:r>
            <a:r>
              <a:rPr lang="ru-RU" sz="6000" spc="-590" dirty="0">
                <a:solidFill>
                  <a:schemeClr val="bg1"/>
                </a:solidFill>
              </a:rPr>
              <a:t> </a:t>
            </a:r>
            <a:r>
              <a:rPr lang="ru-RU" sz="6000" spc="120" dirty="0" err="1">
                <a:solidFill>
                  <a:schemeClr val="bg1"/>
                </a:solidFill>
              </a:rPr>
              <a:t>волонтёрству</a:t>
            </a:r>
            <a:r>
              <a:rPr lang="ru-RU" sz="6000" spc="120" dirty="0">
                <a:solidFill>
                  <a:schemeClr val="bg1"/>
                </a:solidFill>
              </a:rPr>
              <a:t>?</a:t>
            </a:r>
            <a:r>
              <a:rPr lang="ru-RU" sz="6000" spc="120" dirty="0">
                <a:solidFill>
                  <a:srgbClr val="005CFF"/>
                </a:solidFill>
              </a:rPr>
              <a:t>?</a:t>
            </a:r>
            <a:endParaRPr sz="5750" dirty="0"/>
          </a:p>
        </p:txBody>
      </p:sp>
      <p:sp>
        <p:nvSpPr>
          <p:cNvPr id="5" name="object 5"/>
          <p:cNvSpPr txBox="1"/>
          <p:nvPr/>
        </p:nvSpPr>
        <p:spPr>
          <a:xfrm>
            <a:off x="785213" y="3171238"/>
            <a:ext cx="7563484" cy="665797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618490" marR="603885" indent="-606425">
              <a:lnSpc>
                <a:spcPts val="3710"/>
              </a:lnSpc>
              <a:spcBef>
                <a:spcPts val="430"/>
              </a:spcBef>
              <a:buFont typeface="MS PGothic"/>
              <a:buChar char="➔"/>
              <a:tabLst>
                <a:tab pos="619760" algn="l"/>
              </a:tabLst>
            </a:pPr>
            <a:r>
              <a:rPr sz="3300" b="1" dirty="0">
                <a:solidFill>
                  <a:schemeClr val="bg1"/>
                </a:solidFill>
                <a:latin typeface="Trebuchet MS"/>
                <a:cs typeface="Trebuchet MS"/>
              </a:rPr>
              <a:t>Подписаться</a:t>
            </a:r>
            <a:r>
              <a:rPr sz="3300" b="1" spc="-15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chemeClr val="bg1"/>
                </a:solidFill>
                <a:latin typeface="Trebuchet MS"/>
                <a:cs typeface="Trebuchet MS"/>
              </a:rPr>
              <a:t>на</a:t>
            </a:r>
            <a:r>
              <a:rPr sz="3300" b="1" spc="-15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chemeClr val="bg1"/>
                </a:solidFill>
                <a:latin typeface="Trebuchet MS"/>
                <a:cs typeface="Trebuchet MS"/>
              </a:rPr>
              <a:t>нашу</a:t>
            </a:r>
            <a:r>
              <a:rPr sz="3300" b="1" spc="-145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chemeClr val="bg1"/>
                </a:solidFill>
                <a:latin typeface="Trebuchet MS"/>
                <a:cs typeface="Trebuchet MS"/>
              </a:rPr>
              <a:t>группу</a:t>
            </a:r>
            <a:r>
              <a:rPr sz="3300" b="1" spc="-150" dirty="0">
                <a:solidFill>
                  <a:schemeClr val="bg1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FFFFFF"/>
                </a:solidFill>
                <a:latin typeface="Trebuchet MS"/>
                <a:cs typeface="Trebuchet MS"/>
              </a:rPr>
              <a:t>в 	</a:t>
            </a: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соцсетях</a:t>
            </a:r>
            <a:r>
              <a:rPr sz="33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33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FFFFFF"/>
                </a:solidFill>
                <a:latin typeface="Trebuchet MS"/>
                <a:cs typeface="Trebuchet MS"/>
              </a:rPr>
              <a:t>почтовую</a:t>
            </a:r>
            <a:r>
              <a:rPr sz="3300" b="1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рассылку 	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для</a:t>
            </a:r>
            <a:r>
              <a:rPr sz="3300" b="1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45" dirty="0">
                <a:solidFill>
                  <a:srgbClr val="FFFFFF"/>
                </a:solidFill>
                <a:latin typeface="Trebuchet MS"/>
                <a:cs typeface="Trebuchet MS"/>
              </a:rPr>
              <a:t>волонтеров</a:t>
            </a:r>
            <a:endParaRPr sz="3300" dirty="0">
              <a:latin typeface="Trebuchet MS"/>
              <a:cs typeface="Trebuchet MS"/>
            </a:endParaRPr>
          </a:p>
          <a:p>
            <a:pPr marL="618490" marR="5080" indent="-606425">
              <a:lnSpc>
                <a:spcPts val="3710"/>
              </a:lnSpc>
              <a:spcBef>
                <a:spcPts val="3720"/>
              </a:spcBef>
              <a:buFont typeface="MS PGothic"/>
              <a:buChar char="➔"/>
              <a:tabLst>
                <a:tab pos="619760" algn="l"/>
              </a:tabLst>
            </a:pP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Следить</a:t>
            </a:r>
            <a:r>
              <a:rPr sz="3300" b="1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65" dirty="0">
                <a:solidFill>
                  <a:srgbClr val="FFFFFF"/>
                </a:solidFill>
                <a:latin typeface="Trebuchet MS"/>
                <a:cs typeface="Trebuchet MS"/>
              </a:rPr>
              <a:t>за</a:t>
            </a:r>
            <a:r>
              <a:rPr sz="3300" b="1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письмами</a:t>
            </a:r>
            <a:r>
              <a:rPr sz="3300" b="1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3300" b="1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постами 	</a:t>
            </a:r>
            <a:r>
              <a:rPr sz="3300" b="1" spc="55" dirty="0">
                <a:solidFill>
                  <a:srgbClr val="FFFFFF"/>
                </a:solidFill>
                <a:latin typeface="Trebuchet MS"/>
                <a:cs typeface="Trebuchet MS"/>
              </a:rPr>
              <a:t>об</a:t>
            </a:r>
            <a:r>
              <a:rPr sz="330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актуальных</a:t>
            </a:r>
            <a:r>
              <a:rPr sz="3300" b="1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музейных</a:t>
            </a:r>
            <a:r>
              <a:rPr sz="3300" b="1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задачах</a:t>
            </a:r>
            <a:endParaRPr sz="3300" dirty="0">
              <a:latin typeface="Trebuchet MS"/>
              <a:cs typeface="Trebuchet MS"/>
            </a:endParaRPr>
          </a:p>
          <a:p>
            <a:pPr marL="618490" marR="50165" indent="-606425">
              <a:lnSpc>
                <a:spcPts val="3710"/>
              </a:lnSpc>
              <a:spcBef>
                <a:spcPts val="3715"/>
              </a:spcBef>
              <a:buFont typeface="MS PGothic"/>
              <a:buChar char="➔"/>
              <a:tabLst>
                <a:tab pos="619760" algn="l"/>
              </a:tabLst>
            </a:pP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Откликнуться</a:t>
            </a:r>
            <a:r>
              <a:rPr sz="3300" b="1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FFFFFF"/>
                </a:solidFill>
                <a:latin typeface="Trebuchet MS"/>
                <a:cs typeface="Trebuchet MS"/>
              </a:rPr>
              <a:t>на</a:t>
            </a:r>
            <a:r>
              <a:rPr sz="3300" b="1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задачу</a:t>
            </a:r>
            <a:r>
              <a:rPr sz="3300" b="1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через 	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таблицу</a:t>
            </a:r>
            <a:r>
              <a:rPr sz="3300" b="1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для</a:t>
            </a:r>
            <a:r>
              <a:rPr sz="3300" b="1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записи</a:t>
            </a:r>
            <a:r>
              <a:rPr sz="3300" b="1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или</a:t>
            </a:r>
            <a:r>
              <a:rPr sz="3300" b="1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написать 	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менеджеру</a:t>
            </a:r>
            <a:r>
              <a:rPr sz="33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FFFFFF"/>
                </a:solidFill>
                <a:latin typeface="Trebuchet MS"/>
                <a:cs typeface="Trebuchet MS"/>
              </a:rPr>
              <a:t>по</a:t>
            </a:r>
            <a:r>
              <a:rPr sz="33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50" dirty="0">
                <a:solidFill>
                  <a:srgbClr val="FFFFFF"/>
                </a:solidFill>
                <a:latin typeface="Trebuchet MS"/>
                <a:cs typeface="Trebuchet MS"/>
              </a:rPr>
              <a:t>работу</a:t>
            </a:r>
            <a:r>
              <a:rPr sz="3300" b="1" spc="-22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50" dirty="0">
                <a:solidFill>
                  <a:srgbClr val="FFFFFF"/>
                </a:solidFill>
                <a:latin typeface="Trebuchet MS"/>
                <a:cs typeface="Trebuchet MS"/>
              </a:rPr>
              <a:t>с 	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волонтерами,</a:t>
            </a:r>
            <a:r>
              <a:rPr sz="3300" b="1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45" dirty="0">
                <a:solidFill>
                  <a:srgbClr val="FFFFFF"/>
                </a:solidFill>
                <a:latin typeface="Trebuchet MS"/>
                <a:cs typeface="Trebuchet MS"/>
              </a:rPr>
              <a:t>если</a:t>
            </a:r>
            <a:r>
              <a:rPr sz="3300" b="1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65" dirty="0">
                <a:solidFill>
                  <a:srgbClr val="FFFFFF"/>
                </a:solidFill>
                <a:latin typeface="Trebuchet MS"/>
                <a:cs typeface="Trebuchet MS"/>
              </a:rPr>
              <a:t>какая-то</a:t>
            </a:r>
            <a:r>
              <a:rPr sz="3300" b="1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из 	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задач</a:t>
            </a:r>
            <a:r>
              <a:rPr sz="330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покажется</a:t>
            </a:r>
            <a:r>
              <a:rPr sz="3300" b="1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75" dirty="0">
                <a:solidFill>
                  <a:srgbClr val="FFFFFF"/>
                </a:solidFill>
                <a:latin typeface="Trebuchet MS"/>
                <a:cs typeface="Trebuchet MS"/>
              </a:rPr>
              <a:t>вам</a:t>
            </a:r>
            <a:r>
              <a:rPr sz="3300" b="1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10" dirty="0">
                <a:solidFill>
                  <a:srgbClr val="FFFFFF"/>
                </a:solidFill>
                <a:latin typeface="Trebuchet MS"/>
                <a:cs typeface="Trebuchet MS"/>
              </a:rPr>
              <a:t>интересной</a:t>
            </a:r>
            <a:endParaRPr sz="3300" dirty="0">
              <a:latin typeface="Trebuchet MS"/>
              <a:cs typeface="Trebuchet MS"/>
            </a:endParaRPr>
          </a:p>
          <a:p>
            <a:pPr marL="619125" indent="-606425">
              <a:lnSpc>
                <a:spcPct val="100000"/>
              </a:lnSpc>
              <a:spcBef>
                <a:spcPts val="3395"/>
              </a:spcBef>
              <a:buFont typeface="MS PGothic"/>
              <a:buChar char="➔"/>
              <a:tabLst>
                <a:tab pos="619125" algn="l"/>
              </a:tabLst>
            </a:pPr>
            <a:r>
              <a:rPr sz="3300" b="1" dirty="0">
                <a:solidFill>
                  <a:srgbClr val="FFFFFF"/>
                </a:solidFill>
                <a:latin typeface="Trebuchet MS"/>
                <a:cs typeface="Trebuchet MS"/>
              </a:rPr>
              <a:t>Взяться</a:t>
            </a:r>
            <a:r>
              <a:rPr sz="3300" b="1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65" dirty="0">
                <a:solidFill>
                  <a:srgbClr val="FFFFFF"/>
                </a:solidFill>
                <a:latin typeface="Trebuchet MS"/>
                <a:cs typeface="Trebuchet MS"/>
              </a:rPr>
              <a:t>за</a:t>
            </a:r>
            <a:r>
              <a:rPr sz="3300" b="1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b="1" spc="-20" dirty="0">
                <a:solidFill>
                  <a:srgbClr val="FFFFFF"/>
                </a:solidFill>
                <a:latin typeface="Trebuchet MS"/>
                <a:cs typeface="Trebuchet MS"/>
              </a:rPr>
              <a:t>нее!</a:t>
            </a:r>
            <a:endParaRPr sz="3300" dirty="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131129" y="1172041"/>
            <a:ext cx="8016240" cy="9950450"/>
            <a:chOff x="11131129" y="1172041"/>
            <a:chExt cx="8016240" cy="995045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31129" y="1179731"/>
              <a:ext cx="4849454" cy="677611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84389" y="1172041"/>
              <a:ext cx="4330875" cy="625753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24780" y="2934880"/>
              <a:ext cx="4222145" cy="416542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125140" y="2923094"/>
              <a:ext cx="3821425" cy="376470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010802" y="5657223"/>
              <a:ext cx="3951201" cy="5464773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32378" y="7244370"/>
            <a:ext cx="5127962" cy="311951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5510" y="320428"/>
            <a:ext cx="9041130" cy="2439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200"/>
              </a:lnSpc>
              <a:spcBef>
                <a:spcPts val="100"/>
              </a:spcBef>
            </a:pPr>
            <a:r>
              <a:rPr spc="85" dirty="0"/>
              <a:t>Волонтёрство</a:t>
            </a:r>
            <a:r>
              <a:rPr spc="-525" dirty="0"/>
              <a:t> </a:t>
            </a:r>
            <a:r>
              <a:rPr spc="585" dirty="0"/>
              <a:t>— </a:t>
            </a:r>
            <a:r>
              <a:rPr spc="-50" dirty="0"/>
              <a:t>не</a:t>
            </a:r>
            <a:r>
              <a:rPr spc="-555" dirty="0"/>
              <a:t> </a:t>
            </a:r>
            <a:r>
              <a:rPr spc="130" dirty="0"/>
              <a:t>только</a:t>
            </a:r>
            <a:r>
              <a:rPr spc="-555" dirty="0"/>
              <a:t> </a:t>
            </a:r>
            <a:r>
              <a:rPr spc="140" dirty="0"/>
              <a:t>помощь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4650" y="2955134"/>
            <a:ext cx="8110220" cy="764696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62610" algn="just">
              <a:lnSpc>
                <a:spcPts val="3710"/>
              </a:lnSpc>
              <a:spcBef>
                <a:spcPts val="430"/>
              </a:spcBef>
            </a:pPr>
            <a:r>
              <a:rPr sz="3300" b="1" dirty="0">
                <a:latin typeface="Trebuchet MS"/>
                <a:cs typeface="Trebuchet MS"/>
              </a:rPr>
              <a:t>Кроме</a:t>
            </a:r>
            <a:r>
              <a:rPr sz="3300" b="1" spc="-145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участия</a:t>
            </a:r>
            <a:r>
              <a:rPr sz="3300" b="1" spc="-140" dirty="0">
                <a:latin typeface="Trebuchet MS"/>
                <a:cs typeface="Trebuchet MS"/>
              </a:rPr>
              <a:t> </a:t>
            </a:r>
            <a:r>
              <a:rPr sz="3300" b="1" spc="105" dirty="0">
                <a:latin typeface="Trebuchet MS"/>
                <a:cs typeface="Trebuchet MS"/>
              </a:rPr>
              <a:t>в</a:t>
            </a:r>
            <a:r>
              <a:rPr sz="3300" b="1" spc="-140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проектах</a:t>
            </a:r>
            <a:r>
              <a:rPr sz="3300" b="1" spc="-140" dirty="0">
                <a:latin typeface="Trebuchet MS"/>
                <a:cs typeface="Trebuchet MS"/>
              </a:rPr>
              <a:t> </a:t>
            </a:r>
            <a:r>
              <a:rPr sz="3300" b="1" spc="-70" dirty="0">
                <a:latin typeface="Trebuchet MS"/>
                <a:cs typeface="Trebuchet MS"/>
              </a:rPr>
              <a:t>музея,</a:t>
            </a:r>
            <a:r>
              <a:rPr sz="3300" b="1" spc="-140" dirty="0">
                <a:latin typeface="Trebuchet MS"/>
                <a:cs typeface="Trebuchet MS"/>
              </a:rPr>
              <a:t> </a:t>
            </a:r>
            <a:r>
              <a:rPr sz="3300" b="1" spc="45" dirty="0">
                <a:latin typeface="Trebuchet MS"/>
                <a:cs typeface="Trebuchet MS"/>
              </a:rPr>
              <a:t>мы </a:t>
            </a:r>
            <a:r>
              <a:rPr sz="3300" b="1" dirty="0">
                <a:latin typeface="Trebuchet MS"/>
                <a:cs typeface="Trebuchet MS"/>
              </a:rPr>
              <a:t>также</a:t>
            </a:r>
            <a:r>
              <a:rPr sz="3300" b="1" spc="-170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предлагаем</a:t>
            </a:r>
            <a:r>
              <a:rPr sz="3300" b="1" spc="-165" dirty="0">
                <a:latin typeface="Trebuchet MS"/>
                <a:cs typeface="Trebuchet MS"/>
              </a:rPr>
              <a:t> </a:t>
            </a:r>
            <a:r>
              <a:rPr sz="3300" b="1" spc="75" dirty="0">
                <a:latin typeface="Trebuchet MS"/>
                <a:cs typeface="Trebuchet MS"/>
              </a:rPr>
              <a:t>вам</a:t>
            </a:r>
            <a:r>
              <a:rPr sz="3300" b="1" spc="-170" dirty="0">
                <a:latin typeface="Trebuchet MS"/>
                <a:cs typeface="Trebuchet MS"/>
              </a:rPr>
              <a:t> </a:t>
            </a:r>
            <a:r>
              <a:rPr sz="3300" b="1" dirty="0">
                <a:latin typeface="Trebuchet MS"/>
                <a:cs typeface="Trebuchet MS"/>
              </a:rPr>
              <a:t>стать</a:t>
            </a:r>
            <a:r>
              <a:rPr sz="3300" b="1" spc="-165" dirty="0">
                <a:latin typeface="Trebuchet MS"/>
                <a:cs typeface="Trebuchet MS"/>
              </a:rPr>
              <a:t> </a:t>
            </a:r>
            <a:r>
              <a:rPr sz="3300" b="1" spc="-10" dirty="0">
                <a:latin typeface="Trebuchet MS"/>
                <a:cs typeface="Trebuchet MS"/>
              </a:rPr>
              <a:t>частью </a:t>
            </a:r>
            <a:r>
              <a:rPr sz="3300" b="1" dirty="0">
                <a:latin typeface="Trebuchet MS"/>
                <a:cs typeface="Trebuchet MS"/>
              </a:rPr>
              <a:t>волонтерского</a:t>
            </a:r>
            <a:r>
              <a:rPr sz="3300" b="1" spc="-5" dirty="0">
                <a:latin typeface="Trebuchet MS"/>
                <a:cs typeface="Trebuchet MS"/>
              </a:rPr>
              <a:t> </a:t>
            </a:r>
            <a:r>
              <a:rPr sz="3300" b="1" spc="-10" dirty="0">
                <a:latin typeface="Trebuchet MS"/>
                <a:cs typeface="Trebuchet MS"/>
              </a:rPr>
              <a:t>сообщества.</a:t>
            </a:r>
            <a:endParaRPr sz="3300" dirty="0">
              <a:latin typeface="Trebuchet MS"/>
              <a:cs typeface="Trebuchet MS"/>
            </a:endParaRPr>
          </a:p>
          <a:p>
            <a:pPr marL="12700" marR="5080">
              <a:lnSpc>
                <a:spcPts val="3710"/>
              </a:lnSpc>
              <a:spcBef>
                <a:spcPts val="3720"/>
              </a:spcBef>
            </a:pPr>
            <a:r>
              <a:rPr sz="3300" spc="50" dirty="0">
                <a:latin typeface="Trebuchet MS"/>
                <a:cs typeface="Trebuchet MS"/>
              </a:rPr>
              <a:t>Познакомиться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-120" dirty="0">
                <a:latin typeface="Trebuchet MS"/>
                <a:cs typeface="Trebuchet MS"/>
              </a:rPr>
              <a:t>с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dirty="0">
                <a:latin typeface="Trebuchet MS"/>
                <a:cs typeface="Trebuchet MS"/>
              </a:rPr>
              <a:t>интересными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55" dirty="0">
                <a:latin typeface="Trebuchet MS"/>
                <a:cs typeface="Trebuchet MS"/>
              </a:rPr>
              <a:t>людьми</a:t>
            </a:r>
            <a:r>
              <a:rPr sz="3300" spc="-170" dirty="0">
                <a:latin typeface="Trebuchet MS"/>
                <a:cs typeface="Trebuchet MS"/>
              </a:rPr>
              <a:t> </a:t>
            </a:r>
            <a:r>
              <a:rPr sz="3300" spc="585" dirty="0">
                <a:latin typeface="Trebuchet MS"/>
                <a:cs typeface="Trebuchet MS"/>
              </a:rPr>
              <a:t>– </a:t>
            </a:r>
            <a:r>
              <a:rPr sz="3300" spc="-25" dirty="0" err="1">
                <a:latin typeface="Trebuchet MS"/>
                <a:cs typeface="Trebuchet MS"/>
              </a:rPr>
              <a:t>деятел</a:t>
            </a:r>
            <a:r>
              <a:rPr lang="ru-RU" sz="3300" spc="-25" dirty="0" err="1">
                <a:latin typeface="Trebuchet MS"/>
                <a:cs typeface="Trebuchet MS"/>
              </a:rPr>
              <a:t>ями</a:t>
            </a:r>
            <a:r>
              <a:rPr lang="ru-RU" sz="3300" spc="-25" dirty="0">
                <a:latin typeface="Trebuchet MS"/>
                <a:cs typeface="Trebuchet MS"/>
              </a:rPr>
              <a:t> самых разных профессий</a:t>
            </a:r>
            <a:r>
              <a:rPr sz="3300" spc="-25" dirty="0">
                <a:latin typeface="Trebuchet MS"/>
                <a:cs typeface="Trebuchet MS"/>
              </a:rPr>
              <a:t>,</a:t>
            </a:r>
            <a:r>
              <a:rPr sz="3300" spc="-160" dirty="0">
                <a:latin typeface="Trebuchet MS"/>
                <a:cs typeface="Trebuchet MS"/>
              </a:rPr>
              <a:t> </a:t>
            </a:r>
            <a:r>
              <a:rPr lang="ru-RU" sz="3300" spc="-10" dirty="0">
                <a:latin typeface="Trebuchet MS"/>
                <a:cs typeface="Trebuchet MS"/>
              </a:rPr>
              <a:t>расширить свои контакты, кругозор и возможности.</a:t>
            </a:r>
          </a:p>
          <a:p>
            <a:pPr marL="12700" marR="5080">
              <a:lnSpc>
                <a:spcPts val="3710"/>
              </a:lnSpc>
              <a:spcBef>
                <a:spcPts val="3720"/>
              </a:spcBef>
            </a:pPr>
            <a:r>
              <a:rPr lang="ru-RU" sz="3300" spc="-10" dirty="0">
                <a:latin typeface="Trebuchet MS"/>
                <a:cs typeface="Trebuchet MS"/>
              </a:rPr>
              <a:t>Совместный досуг, походы на экскурсии и настольные игры, учитываем любые ваши предложения.</a:t>
            </a:r>
          </a:p>
          <a:p>
            <a:pPr marL="12700" marR="5080">
              <a:lnSpc>
                <a:spcPts val="3710"/>
              </a:lnSpc>
              <a:spcBef>
                <a:spcPts val="3720"/>
              </a:spcBef>
            </a:pPr>
            <a:r>
              <a:rPr lang="ru-RU" sz="3300" spc="-10" dirty="0">
                <a:latin typeface="Trebuchet MS"/>
                <a:cs typeface="Trebuchet MS"/>
              </a:rPr>
              <a:t>Книжный клуб, объединяющий неравнодушных интеллектуалов, стал «фишкой» нашего сообщества.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9507885" y="2124532"/>
            <a:ext cx="9833093" cy="7269723"/>
            <a:chOff x="9507885" y="2124532"/>
            <a:chExt cx="9833093" cy="7269723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13016" y="5847866"/>
              <a:ext cx="5127962" cy="354638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07885" y="3413023"/>
              <a:ext cx="5127962" cy="317842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139483" y="2124532"/>
              <a:ext cx="5201483" cy="3328671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18183" y="598750"/>
            <a:ext cx="723287" cy="82763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5510" y="223878"/>
            <a:ext cx="14836740" cy="1151918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12700" marR="5080">
              <a:lnSpc>
                <a:spcPts val="8550"/>
              </a:lnSpc>
              <a:spcBef>
                <a:spcPts val="1155"/>
              </a:spcBef>
            </a:pPr>
            <a:r>
              <a:rPr sz="6000" spc="150" dirty="0">
                <a:solidFill>
                  <a:srgbClr val="C00000"/>
                </a:solidFill>
              </a:rPr>
              <a:t>Помимо</a:t>
            </a:r>
            <a:r>
              <a:rPr sz="6000" spc="-550" dirty="0">
                <a:solidFill>
                  <a:srgbClr val="C00000"/>
                </a:solidFill>
              </a:rPr>
              <a:t> </a:t>
            </a:r>
            <a:r>
              <a:rPr sz="6000" spc="95" dirty="0">
                <a:solidFill>
                  <a:srgbClr val="C00000"/>
                </a:solidFill>
              </a:rPr>
              <a:t>нашей</a:t>
            </a:r>
            <a:r>
              <a:rPr sz="6000" spc="-545" dirty="0">
                <a:solidFill>
                  <a:srgbClr val="C00000"/>
                </a:solidFill>
              </a:rPr>
              <a:t> </a:t>
            </a:r>
            <a:r>
              <a:rPr sz="6000" spc="185" dirty="0">
                <a:solidFill>
                  <a:srgbClr val="C00000"/>
                </a:solidFill>
              </a:rPr>
              <a:t>любви </a:t>
            </a:r>
            <a:r>
              <a:rPr sz="6000" spc="170" dirty="0">
                <a:solidFill>
                  <a:srgbClr val="C00000"/>
                </a:solidFill>
              </a:rPr>
              <a:t>мы</a:t>
            </a:r>
            <a:r>
              <a:rPr sz="6000" spc="-555" dirty="0">
                <a:solidFill>
                  <a:srgbClr val="C00000"/>
                </a:solidFill>
              </a:rPr>
              <a:t> </a:t>
            </a:r>
            <a:r>
              <a:rPr sz="6000" spc="-10" dirty="0">
                <a:solidFill>
                  <a:srgbClr val="C00000"/>
                </a:solidFill>
              </a:rPr>
              <a:t>предлагаем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5510" y="2087513"/>
            <a:ext cx="9655140" cy="7140673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469266" marR="5080" indent="-457200">
              <a:lnSpc>
                <a:spcPct val="80000"/>
              </a:lnSpc>
              <a:spcBef>
                <a:spcPts val="890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sz="3300" b="1" i="1" dirty="0">
                <a:solidFill>
                  <a:schemeClr val="tx1"/>
                </a:solidFill>
                <a:latin typeface="Trebuchet MS"/>
                <a:cs typeface="Trebuchet MS"/>
              </a:rPr>
              <a:t>Опыт</a:t>
            </a:r>
            <a:r>
              <a:rPr sz="3300" b="1" i="1" spc="-12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185" dirty="0">
                <a:solidFill>
                  <a:schemeClr val="tx1"/>
                </a:solidFill>
                <a:latin typeface="Trebuchet MS"/>
                <a:cs typeface="Trebuchet MS"/>
              </a:rPr>
              <a:t>в</a:t>
            </a:r>
            <a:r>
              <a:rPr sz="3300" b="1" i="1" spc="-12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dirty="0">
                <a:solidFill>
                  <a:schemeClr val="tx1"/>
                </a:solidFill>
                <a:latin typeface="Trebuchet MS"/>
                <a:cs typeface="Trebuchet MS"/>
              </a:rPr>
              <a:t>музейной</a:t>
            </a:r>
            <a:r>
              <a:rPr sz="3300" b="1" i="1" spc="-114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dirty="0">
                <a:solidFill>
                  <a:schemeClr val="tx1"/>
                </a:solidFill>
                <a:latin typeface="Trebuchet MS"/>
                <a:cs typeface="Trebuchet MS"/>
              </a:rPr>
              <a:t>и</a:t>
            </a:r>
            <a:r>
              <a:rPr sz="3300" b="1" i="1" spc="-12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культурной </a:t>
            </a:r>
            <a:r>
              <a:rPr sz="3300" b="1" i="1" spc="-130" dirty="0">
                <a:solidFill>
                  <a:schemeClr val="tx1"/>
                </a:solidFill>
                <a:latin typeface="Trebuchet MS"/>
                <a:cs typeface="Trebuchet MS"/>
              </a:rPr>
              <a:t>сфере,</a:t>
            </a:r>
            <a:r>
              <a:rPr sz="3300" b="1" i="1" spc="-19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40" dirty="0">
                <a:solidFill>
                  <a:schemeClr val="tx1"/>
                </a:solidFill>
                <a:latin typeface="Trebuchet MS"/>
                <a:cs typeface="Trebuchet MS"/>
              </a:rPr>
              <a:t>педагогике,</a:t>
            </a:r>
            <a:r>
              <a:rPr sz="3300" b="1" i="1" spc="-19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lang="ru-RU"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музейном</a:t>
            </a:r>
            <a:r>
              <a:rPr sz="3300" b="1" i="1" spc="-21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менеджменте, </a:t>
            </a:r>
            <a:r>
              <a:rPr sz="3300" b="1" i="1" spc="50" dirty="0" err="1">
                <a:solidFill>
                  <a:schemeClr val="tx1"/>
                </a:solidFill>
                <a:latin typeface="Trebuchet MS"/>
                <a:cs typeface="Trebuchet MS"/>
              </a:rPr>
              <a:t>организации</a:t>
            </a:r>
            <a:r>
              <a:rPr sz="3300" b="1" i="1" spc="-21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10" dirty="0" err="1">
                <a:solidFill>
                  <a:schemeClr val="tx1"/>
                </a:solidFill>
                <a:latin typeface="Trebuchet MS"/>
                <a:cs typeface="Trebuchet MS"/>
              </a:rPr>
              <a:t>событий</a:t>
            </a:r>
            <a:r>
              <a:rPr lang="ru-RU"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, а также аналитике данных</a:t>
            </a:r>
            <a:endParaRPr sz="3300" b="1" i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469266" marR="778510" indent="-457200">
              <a:lnSpc>
                <a:spcPct val="80000"/>
              </a:lnSpc>
              <a:spcBef>
                <a:spcPts val="3165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lang="ru-RU" sz="3300" b="1" i="1" dirty="0">
                <a:solidFill>
                  <a:schemeClr val="tx1"/>
                </a:solidFill>
                <a:latin typeface="Trebuchet MS"/>
                <a:cs typeface="Trebuchet MS"/>
              </a:rPr>
              <a:t>Карта волонтёра «Спутник»</a:t>
            </a:r>
          </a:p>
          <a:p>
            <a:pPr marL="469266" marR="778510" indent="-457200">
              <a:lnSpc>
                <a:spcPct val="80000"/>
              </a:lnSpc>
              <a:spcBef>
                <a:spcPts val="3165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sz="3300" b="1" i="1" dirty="0" err="1">
                <a:solidFill>
                  <a:schemeClr val="tx1"/>
                </a:solidFill>
                <a:latin typeface="Trebuchet MS"/>
                <a:cs typeface="Trebuchet MS"/>
              </a:rPr>
              <a:t>Характеристики</a:t>
            </a:r>
            <a:r>
              <a:rPr sz="3300" b="1" i="1" spc="245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50" dirty="0">
                <a:solidFill>
                  <a:schemeClr val="tx1"/>
                </a:solidFill>
                <a:latin typeface="Trebuchet MS"/>
                <a:cs typeface="Trebuchet MS"/>
              </a:rPr>
              <a:t>и </a:t>
            </a:r>
            <a:r>
              <a:rPr sz="3300" b="1" i="1" dirty="0" err="1">
                <a:solidFill>
                  <a:schemeClr val="tx1"/>
                </a:solidFill>
                <a:latin typeface="Trebuchet MS"/>
                <a:cs typeface="Trebuchet MS"/>
              </a:rPr>
              <a:t>рекомендательные</a:t>
            </a:r>
            <a:r>
              <a:rPr sz="3300" b="1" i="1" spc="5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10" dirty="0" err="1">
                <a:solidFill>
                  <a:schemeClr val="tx1"/>
                </a:solidFill>
                <a:latin typeface="Trebuchet MS"/>
                <a:cs typeface="Trebuchet MS"/>
              </a:rPr>
              <a:t>письма</a:t>
            </a:r>
            <a:endParaRPr lang="ru-RU" sz="3300" b="1" i="1" spc="-10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469266" marR="778510" indent="-457200">
              <a:lnSpc>
                <a:spcPct val="80000"/>
              </a:lnSpc>
              <a:spcBef>
                <a:spcPts val="3165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lang="ru-RU"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Прохождение учебных практик по вашей специальности</a:t>
            </a:r>
            <a:endParaRPr sz="3300" b="1" i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2380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sz="3300" b="1" i="1" spc="50" dirty="0">
                <a:solidFill>
                  <a:schemeClr val="tx1"/>
                </a:solidFill>
                <a:latin typeface="Trebuchet MS"/>
                <a:cs typeface="Trebuchet MS"/>
              </a:rPr>
              <a:t>Возможность</a:t>
            </a:r>
            <a:r>
              <a:rPr sz="3300" b="1" i="1" spc="-19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10" dirty="0">
                <a:solidFill>
                  <a:schemeClr val="tx1"/>
                </a:solidFill>
                <a:latin typeface="Trebuchet MS"/>
                <a:cs typeface="Trebuchet MS"/>
              </a:rPr>
              <a:t>трудоустройства</a:t>
            </a:r>
            <a:endParaRPr sz="3300" b="1" i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2375"/>
              </a:spcBef>
              <a:buFont typeface="Arial" panose="020B0604020202020204" pitchFamily="34" charset="0"/>
              <a:buChar char="•"/>
              <a:tabLst>
                <a:tab pos="454025" algn="l"/>
              </a:tabLst>
            </a:pPr>
            <a:r>
              <a:rPr lang="ru-RU" sz="3300" b="1" i="1" spc="-25" dirty="0" err="1">
                <a:solidFill>
                  <a:schemeClr val="tx1"/>
                </a:solidFill>
                <a:latin typeface="Trebuchet MS"/>
                <a:cs typeface="Trebuchet MS"/>
              </a:rPr>
              <a:t>Мерч</a:t>
            </a:r>
            <a:r>
              <a:rPr lang="ru-RU" sz="3300" b="1" i="1" spc="-25" dirty="0">
                <a:solidFill>
                  <a:schemeClr val="tx1"/>
                </a:solidFill>
                <a:latin typeface="Trebuchet MS"/>
                <a:cs typeface="Trebuchet MS"/>
              </a:rPr>
              <a:t> (т</a:t>
            </a:r>
            <a:r>
              <a:rPr sz="3300" b="1" i="1" spc="-25" dirty="0" err="1">
                <a:solidFill>
                  <a:schemeClr val="tx1"/>
                </a:solidFill>
                <a:latin typeface="Trebuchet MS"/>
                <a:cs typeface="Trebuchet MS"/>
              </a:rPr>
              <a:t>олстовки</a:t>
            </a:r>
            <a:r>
              <a:rPr sz="3300" b="1" i="1" spc="-25" dirty="0">
                <a:solidFill>
                  <a:schemeClr val="tx1"/>
                </a:solidFill>
                <a:latin typeface="Trebuchet MS"/>
                <a:cs typeface="Trebuchet MS"/>
              </a:rPr>
              <a:t>,</a:t>
            </a:r>
            <a:r>
              <a:rPr sz="3300" b="1" i="1" spc="-17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300" b="1" i="1" spc="-60" dirty="0">
                <a:solidFill>
                  <a:schemeClr val="tx1"/>
                </a:solidFill>
                <a:latin typeface="Trebuchet MS"/>
                <a:cs typeface="Trebuchet MS"/>
              </a:rPr>
              <a:t>футболки,</a:t>
            </a:r>
            <a:r>
              <a:rPr sz="3300" b="1" i="1" spc="-17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lang="ru-RU" sz="3300" b="1" i="1" spc="40" dirty="0">
                <a:solidFill>
                  <a:schemeClr val="tx1"/>
                </a:solidFill>
                <a:latin typeface="Trebuchet MS"/>
                <a:cs typeface="Trebuchet MS"/>
              </a:rPr>
              <a:t>фирменная продукция музея)</a:t>
            </a:r>
            <a:endParaRPr sz="3300" b="1" i="1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73547" y="2124532"/>
            <a:ext cx="5268525" cy="790586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70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867265" y="293064"/>
            <a:ext cx="10236835" cy="11186795"/>
            <a:chOff x="9872652" y="63930"/>
            <a:chExt cx="10236835" cy="11186795"/>
          </a:xfrm>
        </p:grpSpPr>
        <p:sp>
          <p:nvSpPr>
            <p:cNvPr id="3" name="object 3"/>
            <p:cNvSpPr/>
            <p:nvPr/>
          </p:nvSpPr>
          <p:spPr>
            <a:xfrm>
              <a:off x="9877890" y="69169"/>
              <a:ext cx="10226675" cy="11176635"/>
            </a:xfrm>
            <a:custGeom>
              <a:avLst/>
              <a:gdLst/>
              <a:ahLst/>
              <a:cxnLst/>
              <a:rect l="l" t="t" r="r" b="b"/>
              <a:pathLst>
                <a:path w="10226675" h="11176635">
                  <a:moveTo>
                    <a:pt x="10226208" y="11176111"/>
                  </a:moveTo>
                  <a:lnTo>
                    <a:pt x="0" y="11176111"/>
                  </a:lnTo>
                  <a:lnTo>
                    <a:pt x="0" y="0"/>
                  </a:lnTo>
                  <a:lnTo>
                    <a:pt x="10226208" y="0"/>
                  </a:lnTo>
                  <a:lnTo>
                    <a:pt x="10226208" y="11176111"/>
                  </a:lnTo>
                  <a:close/>
                </a:path>
              </a:pathLst>
            </a:custGeom>
            <a:solidFill>
              <a:srgbClr val="005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9877890" y="69169"/>
              <a:ext cx="10226675" cy="11176635"/>
            </a:xfrm>
            <a:custGeom>
              <a:avLst/>
              <a:gdLst/>
              <a:ahLst/>
              <a:cxnLst/>
              <a:rect l="l" t="t" r="r" b="b"/>
              <a:pathLst>
                <a:path w="10226675" h="11176635">
                  <a:moveTo>
                    <a:pt x="10226208" y="11176111"/>
                  </a:moveTo>
                  <a:lnTo>
                    <a:pt x="0" y="11176111"/>
                  </a:lnTo>
                  <a:lnTo>
                    <a:pt x="0" y="0"/>
                  </a:lnTo>
                  <a:lnTo>
                    <a:pt x="10226208" y="0"/>
                  </a:lnTo>
                </a:path>
              </a:pathLst>
            </a:custGeom>
            <a:ln w="10476">
              <a:solidFill>
                <a:srgbClr val="3153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9401883" y="10426219"/>
            <a:ext cx="89535" cy="11366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50" spc="-25" dirty="0">
                <a:solidFill>
                  <a:srgbClr val="FFFFFF"/>
                </a:solidFill>
                <a:latin typeface="Cambria"/>
                <a:cs typeface="Cambria"/>
              </a:rPr>
              <a:t>18</a:t>
            </a:r>
            <a:endParaRPr sz="550">
              <a:latin typeface="Cambria"/>
              <a:cs typeface="Cambri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112808" y="157325"/>
            <a:ext cx="9302441" cy="123110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>
                <a:solidFill>
                  <a:srgbClr val="FFFFFF"/>
                </a:solidFill>
              </a:rPr>
              <a:t>Доступ</a:t>
            </a:r>
            <a:r>
              <a:rPr spc="-560" dirty="0">
                <a:solidFill>
                  <a:srgbClr val="FFFFFF"/>
                </a:solidFill>
              </a:rPr>
              <a:t> </a:t>
            </a:r>
            <a:r>
              <a:rPr spc="135" dirty="0">
                <a:solidFill>
                  <a:srgbClr val="FFFFFF"/>
                </a:solidFill>
              </a:rPr>
              <a:t>по</a:t>
            </a:r>
            <a:r>
              <a:rPr spc="-560" dirty="0">
                <a:solidFill>
                  <a:srgbClr val="FFFFFF"/>
                </a:solidFill>
              </a:rPr>
              <a:t> </a:t>
            </a:r>
            <a:r>
              <a:rPr spc="-10" dirty="0">
                <a:solidFill>
                  <a:srgbClr val="FFFFFF"/>
                </a:solidFill>
              </a:rPr>
              <a:t>карте: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109336" y="-58057"/>
            <a:ext cx="6911975" cy="1234248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endParaRPr lang="ru-RU" sz="2450" b="1" spc="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endParaRPr lang="ru-RU" sz="2450" b="1" spc="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endParaRPr lang="ru-RU" sz="2450" b="1" spc="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endParaRPr lang="ru-RU" sz="2450" b="1" spc="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r>
              <a:rPr lang="ru-RU" sz="2450" b="1" spc="10" dirty="0">
                <a:solidFill>
                  <a:srgbClr val="FFFFFF"/>
                </a:solidFill>
                <a:latin typeface="Trebuchet MS"/>
                <a:cs typeface="Trebuchet MS"/>
              </a:rPr>
              <a:t>Москва</a:t>
            </a:r>
          </a:p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1155" algn="l"/>
              </a:tabLst>
            </a:pPr>
            <a:endParaRPr lang="ru-RU" sz="2450" b="1" spc="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125"/>
              </a:spcBef>
              <a:buChar char="•"/>
              <a:tabLst>
                <a:tab pos="351155" algn="l"/>
              </a:tabLst>
            </a:pPr>
            <a:r>
              <a:rPr sz="2300" spc="10" dirty="0" err="1">
                <a:solidFill>
                  <a:srgbClr val="FFFFFF"/>
                </a:solidFill>
                <a:latin typeface="Trebuchet MS"/>
                <a:cs typeface="Trebuchet MS"/>
              </a:rPr>
              <a:t>Политехнический</a:t>
            </a:r>
            <a:r>
              <a:rPr sz="2300" spc="2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Третьяковская</a:t>
            </a:r>
            <a:r>
              <a:rPr sz="23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галерея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истории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ГУЛАГа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25"/>
              </a:spcBef>
              <a:buChar char="•"/>
              <a:tabLst>
                <a:tab pos="351155" algn="l"/>
              </a:tabLst>
            </a:pP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Дарвиновский</a:t>
            </a:r>
            <a:r>
              <a:rPr sz="2300" spc="3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125" dirty="0">
                <a:solidFill>
                  <a:srgbClr val="FFFFFF"/>
                </a:solidFill>
                <a:latin typeface="Trebuchet MS"/>
                <a:cs typeface="Trebuchet MS"/>
              </a:rPr>
              <a:t>ГМИИ</a:t>
            </a:r>
            <a:r>
              <a:rPr sz="23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им.</a:t>
            </a:r>
            <a:r>
              <a:rPr sz="23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Пушкина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ЦСИ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«Винзавод»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130" dirty="0">
                <a:solidFill>
                  <a:srgbClr val="FFFFFF"/>
                </a:solidFill>
                <a:latin typeface="Trebuchet MS"/>
                <a:cs typeface="Trebuchet MS"/>
              </a:rPr>
              <a:t>МСИ</a:t>
            </a:r>
            <a:r>
              <a:rPr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«Гараж»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60" dirty="0">
                <a:solidFill>
                  <a:srgbClr val="FFFFFF"/>
                </a:solidFill>
                <a:latin typeface="Trebuchet MS"/>
                <a:cs typeface="Trebuchet MS"/>
              </a:rPr>
              <a:t>Москвы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Транспорта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М.А.</a:t>
            </a:r>
            <a:r>
              <a:rPr sz="23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Булгакова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Мультимедиа</a:t>
            </a:r>
            <a:r>
              <a:rPr sz="23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100" dirty="0">
                <a:solidFill>
                  <a:srgbClr val="FFFFFF"/>
                </a:solidFill>
                <a:latin typeface="Trebuchet MS"/>
                <a:cs typeface="Trebuchet MS"/>
              </a:rPr>
              <a:t>Арт</a:t>
            </a:r>
            <a:r>
              <a:rPr sz="23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0" dirty="0">
                <a:solidFill>
                  <a:srgbClr val="FFFFFF"/>
                </a:solidFill>
                <a:latin typeface="Trebuchet MS"/>
                <a:cs typeface="Trebuchet MS"/>
              </a:rPr>
              <a:t>Музей-заповедник</a:t>
            </a:r>
            <a:r>
              <a:rPr sz="23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«Царицыно»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русского</a:t>
            </a:r>
            <a:r>
              <a:rPr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0" dirty="0">
                <a:solidFill>
                  <a:srgbClr val="FFFFFF"/>
                </a:solidFill>
                <a:latin typeface="Trebuchet MS"/>
                <a:cs typeface="Trebuchet MS"/>
              </a:rPr>
              <a:t>импрессионизма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Государственный</a:t>
            </a:r>
            <a:r>
              <a:rPr sz="2300" spc="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Исторический</a:t>
            </a:r>
            <a:r>
              <a:rPr sz="2300" spc="2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50" dirty="0">
                <a:solidFill>
                  <a:srgbClr val="FFFFFF"/>
                </a:solidFill>
                <a:latin typeface="Trebuchet MS"/>
                <a:cs typeface="Trebuchet MS"/>
              </a:rPr>
              <a:t>Московский</a:t>
            </a:r>
            <a:r>
              <a:rPr sz="23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sz="23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50" dirty="0">
                <a:solidFill>
                  <a:srgbClr val="FFFFFF"/>
                </a:solidFill>
                <a:latin typeface="Trebuchet MS"/>
                <a:cs typeface="Trebuchet MS"/>
              </a:rPr>
              <a:t>Современного</a:t>
            </a:r>
            <a:r>
              <a:rPr sz="23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Искусства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10" dirty="0">
                <a:solidFill>
                  <a:srgbClr val="FFFFFF"/>
                </a:solidFill>
                <a:latin typeface="Trebuchet MS"/>
                <a:cs typeface="Trebuchet MS"/>
              </a:rPr>
              <a:t>Благотворительный</a:t>
            </a:r>
            <a:r>
              <a:rPr sz="2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фонд</a:t>
            </a:r>
            <a:r>
              <a:rPr sz="2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«Жизненный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путь»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65" dirty="0">
                <a:solidFill>
                  <a:srgbClr val="FFFFFF"/>
                </a:solidFill>
                <a:latin typeface="Trebuchet MS"/>
                <a:cs typeface="Trebuchet MS"/>
              </a:rPr>
              <a:t>Инклюзивное</a:t>
            </a:r>
            <a:r>
              <a:rPr sz="23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50" dirty="0">
                <a:solidFill>
                  <a:srgbClr val="FFFFFF"/>
                </a:solidFill>
                <a:latin typeface="Trebuchet MS"/>
                <a:cs typeface="Trebuchet MS"/>
              </a:rPr>
              <a:t>пространство</a:t>
            </a:r>
            <a:r>
              <a:rPr sz="23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20" dirty="0">
                <a:solidFill>
                  <a:srgbClr val="FFFFFF"/>
                </a:solidFill>
                <a:latin typeface="Trebuchet MS"/>
                <a:cs typeface="Trebuchet MS"/>
              </a:rPr>
              <a:t>«Тверская</a:t>
            </a:r>
            <a:r>
              <a:rPr sz="23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Trebuchet MS"/>
                <a:cs typeface="Trebuchet MS"/>
              </a:rPr>
              <a:t>15»</a:t>
            </a:r>
            <a:endParaRPr sz="2300" dirty="0"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r>
              <a:rPr sz="2300" spc="10" dirty="0">
                <a:solidFill>
                  <a:srgbClr val="FFFFFF"/>
                </a:solidFill>
                <a:latin typeface="Trebuchet MS"/>
                <a:cs typeface="Trebuchet MS"/>
              </a:rPr>
              <a:t>Благотворительный</a:t>
            </a:r>
            <a:r>
              <a:rPr sz="23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dirty="0">
                <a:solidFill>
                  <a:srgbClr val="FFFFFF"/>
                </a:solidFill>
                <a:latin typeface="Trebuchet MS"/>
                <a:cs typeface="Trebuchet MS"/>
              </a:rPr>
              <a:t>фонд</a:t>
            </a:r>
            <a:r>
              <a:rPr sz="23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«</a:t>
            </a:r>
            <a:r>
              <a:rPr sz="2300" spc="-10" dirty="0" err="1">
                <a:solidFill>
                  <a:srgbClr val="FFFFFF"/>
                </a:solidFill>
                <a:latin typeface="Trebuchet MS"/>
                <a:cs typeface="Trebuchet MS"/>
              </a:rPr>
              <a:t>Гилель</a:t>
            </a:r>
            <a:r>
              <a:rPr sz="2300" spc="-10" dirty="0">
                <a:solidFill>
                  <a:srgbClr val="FFFFFF"/>
                </a:solidFill>
                <a:latin typeface="Trebuchet MS"/>
                <a:cs typeface="Trebuchet MS"/>
              </a:rPr>
              <a:t>»</a:t>
            </a:r>
            <a:endParaRPr lang="ru-RU" sz="2300" spc="-1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0"/>
              </a:spcBef>
              <a:buFont typeface="Arial" panose="020B0604020202020204" pitchFamily="34" charset="0"/>
              <a:buChar char="•"/>
              <a:tabLst>
                <a:tab pos="225425" algn="l"/>
              </a:tabLst>
            </a:pPr>
            <a:r>
              <a:rPr lang="ru-RU" sz="2300" spc="55" dirty="0">
                <a:solidFill>
                  <a:srgbClr val="FFFFFF"/>
                </a:solidFill>
                <a:latin typeface="Trebuchet MS"/>
                <a:cs typeface="Trebuchet MS"/>
              </a:rPr>
              <a:t>Музей</a:t>
            </a:r>
            <a:r>
              <a:rPr lang="ru-RU" sz="23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2300" spc="-10" dirty="0">
                <a:solidFill>
                  <a:srgbClr val="FFFFFF"/>
                </a:solidFill>
                <a:latin typeface="Trebuchet MS"/>
                <a:cs typeface="Trebuchet MS"/>
              </a:rPr>
              <a:t>криптографии</a:t>
            </a:r>
            <a:endParaRPr lang="ru-RU" sz="2300" dirty="0">
              <a:latin typeface="Trebuchet MS"/>
              <a:cs typeface="Trebuchet MS"/>
            </a:endParaRP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dirty="0">
                <a:solidFill>
                  <a:srgbClr val="FFFFFF"/>
                </a:solidFill>
                <a:latin typeface="Trebuchet MS"/>
                <a:cs typeface="Trebuchet MS"/>
              </a:rPr>
              <a:t>Дом</a:t>
            </a:r>
            <a:r>
              <a:rPr lang="ru-RU" sz="23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2300" spc="-20" dirty="0">
                <a:solidFill>
                  <a:srgbClr val="FFFFFF"/>
                </a:solidFill>
                <a:latin typeface="Trebuchet MS"/>
                <a:cs typeface="Trebuchet MS"/>
              </a:rPr>
              <a:t>культуры</a:t>
            </a:r>
            <a:r>
              <a:rPr lang="ru-RU" sz="2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2300" dirty="0">
                <a:solidFill>
                  <a:srgbClr val="FFFFFF"/>
                </a:solidFill>
                <a:latin typeface="Trebuchet MS"/>
                <a:cs typeface="Trebuchet MS"/>
              </a:rPr>
              <a:t>ГЭС-</a:t>
            </a: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Центр «Зотов»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Еврейский музей и центр толерантности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Объединение «Выставочные залы Москвы»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Российский национальный музей музыки 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Благотворительный фонд «Второе дыхание»</a:t>
            </a:r>
          </a:p>
          <a:p>
            <a:pPr marL="355600" indent="-342900">
              <a:spcBef>
                <a:spcPts val="30"/>
              </a:spcBef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51155" algn="l"/>
              </a:tabLst>
            </a:pPr>
            <a:endParaRPr lang="ru-RU" sz="2450" spc="-5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351155" indent="-338455">
              <a:lnSpc>
                <a:spcPct val="100000"/>
              </a:lnSpc>
              <a:spcBef>
                <a:spcPts val="30"/>
              </a:spcBef>
              <a:buChar char="•"/>
              <a:tabLst>
                <a:tab pos="351155" algn="l"/>
              </a:tabLst>
            </a:pPr>
            <a:endParaRPr sz="24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562392" y="579554"/>
            <a:ext cx="3550759" cy="251671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225425" algn="l"/>
              </a:tabLst>
            </a:pPr>
            <a:endParaRPr lang="ru-RU" sz="2450" spc="-5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225425" indent="-212725">
              <a:lnSpc>
                <a:spcPct val="100000"/>
              </a:lnSpc>
              <a:spcBef>
                <a:spcPts val="30"/>
              </a:spcBef>
              <a:buChar char="•"/>
              <a:tabLst>
                <a:tab pos="225425" algn="l"/>
              </a:tabLst>
            </a:pPr>
            <a:endParaRPr lang="ru-RU" sz="2300" spc="-5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225425" algn="l"/>
              </a:tabLst>
            </a:pPr>
            <a:r>
              <a:rPr lang="ru-RU" sz="23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225425" algn="l"/>
              </a:tabLst>
            </a:pPr>
            <a:r>
              <a:rPr lang="ru-RU" sz="2300" b="1" spc="-50" dirty="0">
                <a:solidFill>
                  <a:srgbClr val="FFFFFF"/>
                </a:solidFill>
                <a:latin typeface="Trebuchet MS"/>
                <a:cs typeface="Trebuchet MS"/>
              </a:rPr>
              <a:t>Санкт- Петербург</a:t>
            </a:r>
          </a:p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225425" algn="l"/>
              </a:tabLst>
            </a:pPr>
            <a:endParaRPr lang="ru-RU" sz="2300" b="1" spc="-50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225425" indent="-212725">
              <a:lnSpc>
                <a:spcPct val="100000"/>
              </a:lnSpc>
              <a:spcBef>
                <a:spcPts val="30"/>
              </a:spcBef>
              <a:buChar char="•"/>
              <a:tabLst>
                <a:tab pos="22542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Музей А. А. Ахматовой</a:t>
            </a:r>
          </a:p>
          <a:p>
            <a:pPr marL="225425" indent="-212725">
              <a:lnSpc>
                <a:spcPct val="100000"/>
              </a:lnSpc>
              <a:spcBef>
                <a:spcPts val="30"/>
              </a:spcBef>
              <a:buChar char="•"/>
              <a:tabLst>
                <a:tab pos="225425" algn="l"/>
              </a:tabLst>
            </a:pPr>
            <a:r>
              <a:rPr lang="ru-RU" sz="2300" spc="-50" dirty="0">
                <a:solidFill>
                  <a:srgbClr val="FFFFFF"/>
                </a:solidFill>
                <a:latin typeface="Trebuchet MS"/>
                <a:cs typeface="Trebuchet MS"/>
              </a:rPr>
              <a:t>Музей истории религии</a:t>
            </a:r>
            <a:endParaRPr sz="23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56760" y="5005962"/>
            <a:ext cx="7718425" cy="17856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739775">
              <a:lnSpc>
                <a:spcPct val="101299"/>
              </a:lnSpc>
              <a:spcBef>
                <a:spcPts val="90"/>
              </a:spcBef>
            </a:pPr>
            <a:r>
              <a:rPr sz="2850" b="1" spc="-20" dirty="0">
                <a:latin typeface="Trebuchet MS"/>
                <a:cs typeface="Trebuchet MS"/>
              </a:rPr>
              <a:t>«Спутник»</a:t>
            </a:r>
            <a:r>
              <a:rPr sz="2850" b="1" spc="-75" dirty="0">
                <a:latin typeface="Trebuchet MS"/>
                <a:cs typeface="Trebuchet MS"/>
              </a:rPr>
              <a:t> </a:t>
            </a:r>
            <a:r>
              <a:rPr sz="2850" b="1" spc="270" dirty="0">
                <a:latin typeface="Trebuchet MS"/>
                <a:cs typeface="Trebuchet MS"/>
              </a:rPr>
              <a:t>—</a:t>
            </a:r>
            <a:r>
              <a:rPr sz="2850" b="1" spc="-70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это</a:t>
            </a:r>
            <a:r>
              <a:rPr sz="2850" b="1" spc="-75" dirty="0">
                <a:latin typeface="Trebuchet MS"/>
                <a:cs typeface="Trebuchet MS"/>
              </a:rPr>
              <a:t> </a:t>
            </a:r>
            <a:r>
              <a:rPr sz="2850" b="1" spc="75" dirty="0">
                <a:latin typeface="Trebuchet MS"/>
                <a:cs typeface="Trebuchet MS"/>
              </a:rPr>
              <a:t>карта</a:t>
            </a:r>
            <a:r>
              <a:rPr sz="2850" b="1" spc="-70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лояльности</a:t>
            </a:r>
            <a:r>
              <a:rPr sz="2850" b="1" spc="-75" dirty="0">
                <a:latin typeface="Trebuchet MS"/>
                <a:cs typeface="Trebuchet MS"/>
              </a:rPr>
              <a:t> </a:t>
            </a:r>
            <a:r>
              <a:rPr sz="2850" b="1" spc="-25" dirty="0">
                <a:latin typeface="Trebuchet MS"/>
                <a:cs typeface="Trebuchet MS"/>
              </a:rPr>
              <a:t>для </a:t>
            </a:r>
            <a:r>
              <a:rPr sz="2850" b="1" dirty="0">
                <a:latin typeface="Trebuchet MS"/>
                <a:cs typeface="Trebuchet MS"/>
              </a:rPr>
              <a:t>музейных</a:t>
            </a:r>
            <a:r>
              <a:rPr sz="2850" b="1" spc="70" dirty="0">
                <a:latin typeface="Trebuchet MS"/>
                <a:cs typeface="Trebuchet MS"/>
              </a:rPr>
              <a:t> </a:t>
            </a:r>
            <a:r>
              <a:rPr sz="2850" b="1" spc="-10" dirty="0">
                <a:latin typeface="Trebuchet MS"/>
                <a:cs typeface="Trebuchet MS"/>
              </a:rPr>
              <a:t>волонтёров.</a:t>
            </a:r>
            <a:endParaRPr sz="2850" dirty="0">
              <a:latin typeface="Trebuchet MS"/>
              <a:cs typeface="Trebuchet MS"/>
            </a:endParaRPr>
          </a:p>
          <a:p>
            <a:pPr marL="12700" marR="5080">
              <a:lnSpc>
                <a:spcPct val="101299"/>
              </a:lnSpc>
            </a:pPr>
            <a:r>
              <a:rPr sz="2850" b="1" spc="235" dirty="0">
                <a:latin typeface="Trebuchet MS"/>
                <a:cs typeface="Trebuchet MS"/>
              </a:rPr>
              <a:t>Мы</a:t>
            </a:r>
            <a:r>
              <a:rPr sz="2850" b="1" spc="-155" dirty="0">
                <a:latin typeface="Trebuchet MS"/>
                <a:cs typeface="Trebuchet MS"/>
              </a:rPr>
              <a:t> </a:t>
            </a:r>
            <a:r>
              <a:rPr sz="2850" b="1" spc="75" dirty="0">
                <a:latin typeface="Trebuchet MS"/>
                <a:cs typeface="Trebuchet MS"/>
              </a:rPr>
              <a:t>разработали</a:t>
            </a:r>
            <a:r>
              <a:rPr sz="2850" b="1" spc="-150" dirty="0">
                <a:latin typeface="Trebuchet MS"/>
                <a:cs typeface="Trebuchet MS"/>
              </a:rPr>
              <a:t> </a:t>
            </a:r>
            <a:r>
              <a:rPr sz="2850" b="1" spc="-55" dirty="0">
                <a:latin typeface="Trebuchet MS"/>
                <a:cs typeface="Trebuchet MS"/>
              </a:rPr>
              <a:t>её</a:t>
            </a:r>
            <a:r>
              <a:rPr sz="2850" b="1" spc="-155" dirty="0">
                <a:latin typeface="Trebuchet MS"/>
                <a:cs typeface="Trebuchet MS"/>
              </a:rPr>
              <a:t> </a:t>
            </a:r>
            <a:r>
              <a:rPr sz="2850" b="1" dirty="0">
                <a:latin typeface="Trebuchet MS"/>
                <a:cs typeface="Trebuchet MS"/>
              </a:rPr>
              <a:t>совместно</a:t>
            </a:r>
            <a:r>
              <a:rPr sz="2850" b="1" spc="-150" dirty="0">
                <a:latin typeface="Trebuchet MS"/>
                <a:cs typeface="Trebuchet MS"/>
              </a:rPr>
              <a:t> </a:t>
            </a:r>
            <a:r>
              <a:rPr sz="2850" b="1" spc="-95" dirty="0">
                <a:latin typeface="Trebuchet MS"/>
                <a:cs typeface="Trebuchet MS"/>
              </a:rPr>
              <a:t>с</a:t>
            </a:r>
            <a:r>
              <a:rPr sz="2850" b="1" spc="-155" dirty="0">
                <a:latin typeface="Trebuchet MS"/>
                <a:cs typeface="Trebuchet MS"/>
              </a:rPr>
              <a:t> </a:t>
            </a:r>
            <a:r>
              <a:rPr sz="2850" b="1" spc="-10" dirty="0">
                <a:latin typeface="Trebuchet MS"/>
                <a:cs typeface="Trebuchet MS"/>
              </a:rPr>
              <a:t>ведущими </a:t>
            </a:r>
            <a:r>
              <a:rPr sz="2850" b="1" dirty="0">
                <a:latin typeface="Trebuchet MS"/>
                <a:cs typeface="Trebuchet MS"/>
              </a:rPr>
              <a:t>музеями</a:t>
            </a:r>
            <a:r>
              <a:rPr sz="2850" b="1" spc="35" dirty="0">
                <a:latin typeface="Trebuchet MS"/>
                <a:cs typeface="Trebuchet MS"/>
              </a:rPr>
              <a:t> </a:t>
            </a:r>
            <a:r>
              <a:rPr sz="2850" b="1" spc="-10" dirty="0">
                <a:latin typeface="Trebuchet MS"/>
                <a:cs typeface="Trebuchet MS"/>
              </a:rPr>
              <a:t>Москвы.</a:t>
            </a:r>
            <a:endParaRPr sz="285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342" y="6732421"/>
            <a:ext cx="8459470" cy="260032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90"/>
              </a:spcBef>
            </a:pPr>
            <a:r>
              <a:rPr sz="2400" spc="75" dirty="0">
                <a:latin typeface="Trebuchet MS"/>
                <a:cs typeface="Trebuchet MS"/>
              </a:rPr>
              <a:t>Карта</a:t>
            </a:r>
            <a:r>
              <a:rPr sz="2400" spc="-6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даёт</a:t>
            </a:r>
            <a:r>
              <a:rPr sz="2400" spc="-60" dirty="0">
                <a:latin typeface="Trebuchet MS"/>
                <a:cs typeface="Trebuchet MS"/>
              </a:rPr>
              <a:t> </a:t>
            </a:r>
            <a:r>
              <a:rPr sz="2400" spc="105" dirty="0">
                <a:latin typeface="Trebuchet MS"/>
                <a:cs typeface="Trebuchet MS"/>
              </a:rPr>
              <a:t>право</a:t>
            </a:r>
            <a:r>
              <a:rPr sz="2400" spc="-6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бесплатного</a:t>
            </a:r>
            <a:r>
              <a:rPr sz="2400" spc="-55" dirty="0">
                <a:latin typeface="Trebuchet MS"/>
                <a:cs typeface="Trebuchet MS"/>
              </a:rPr>
              <a:t> </a:t>
            </a:r>
            <a:r>
              <a:rPr sz="2400" spc="60" dirty="0">
                <a:latin typeface="Trebuchet MS"/>
                <a:cs typeface="Trebuchet MS"/>
              </a:rPr>
              <a:t>проходить</a:t>
            </a:r>
            <a:r>
              <a:rPr sz="2400" spc="-60" dirty="0">
                <a:latin typeface="Trebuchet MS"/>
                <a:cs typeface="Trebuchet MS"/>
              </a:rPr>
              <a:t> </a:t>
            </a:r>
            <a:r>
              <a:rPr sz="2400" spc="50" dirty="0">
                <a:latin typeface="Trebuchet MS"/>
                <a:cs typeface="Trebuchet MS"/>
              </a:rPr>
              <a:t>на </a:t>
            </a:r>
            <a:r>
              <a:rPr sz="2400" dirty="0">
                <a:latin typeface="Trebuchet MS"/>
                <a:cs typeface="Trebuchet MS"/>
              </a:rPr>
              <a:t>крупнейшие </a:t>
            </a:r>
            <a:r>
              <a:rPr sz="2400" spc="65" dirty="0">
                <a:latin typeface="Trebuchet MS"/>
                <a:cs typeface="Trebuchet MS"/>
              </a:rPr>
              <a:t>площадки</a:t>
            </a:r>
            <a:r>
              <a:rPr sz="2400" spc="5" dirty="0">
                <a:latin typeface="Trebuchet MS"/>
                <a:cs typeface="Trebuchet MS"/>
              </a:rPr>
              <a:t> </a:t>
            </a:r>
            <a:r>
              <a:rPr sz="2400" spc="65" dirty="0">
                <a:latin typeface="Trebuchet MS"/>
                <a:cs typeface="Trebuchet MS"/>
              </a:rPr>
              <a:t>и</a:t>
            </a:r>
            <a:r>
              <a:rPr sz="2400" dirty="0">
                <a:latin typeface="Trebuchet MS"/>
                <a:cs typeface="Trebuchet MS"/>
              </a:rPr>
              <a:t> постоянные</a:t>
            </a:r>
            <a:r>
              <a:rPr sz="2400" spc="5" dirty="0">
                <a:latin typeface="Trebuchet MS"/>
                <a:cs typeface="Trebuchet MS"/>
              </a:rPr>
              <a:t> </a:t>
            </a:r>
            <a:r>
              <a:rPr sz="2400" spc="-10" dirty="0">
                <a:latin typeface="Trebuchet MS"/>
                <a:cs typeface="Trebuchet MS"/>
              </a:rPr>
              <a:t>экспозиции </a:t>
            </a:r>
            <a:r>
              <a:rPr sz="2400" dirty="0">
                <a:latin typeface="Trebuchet MS"/>
                <a:cs typeface="Trebuchet MS"/>
              </a:rPr>
              <a:t>музеев</a:t>
            </a:r>
            <a:r>
              <a:rPr sz="2400" spc="-25" dirty="0">
                <a:latin typeface="Trebuchet MS"/>
                <a:cs typeface="Trebuchet MS"/>
              </a:rPr>
              <a:t> </a:t>
            </a:r>
            <a:r>
              <a:rPr sz="2400" spc="270" dirty="0">
                <a:latin typeface="Trebuchet MS"/>
                <a:cs typeface="Trebuchet MS"/>
              </a:rPr>
              <a:t>—</a:t>
            </a:r>
            <a:r>
              <a:rPr sz="2400" spc="-20" dirty="0">
                <a:latin typeface="Trebuchet MS"/>
                <a:cs typeface="Trebuchet MS"/>
              </a:rPr>
              <a:t> </a:t>
            </a:r>
            <a:r>
              <a:rPr sz="2400" spc="55" dirty="0">
                <a:latin typeface="Trebuchet MS"/>
                <a:cs typeface="Trebuchet MS"/>
              </a:rPr>
              <a:t>участников</a:t>
            </a:r>
            <a:r>
              <a:rPr sz="2400" spc="-2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программы,</a:t>
            </a:r>
            <a:r>
              <a:rPr sz="2400" spc="-20" dirty="0">
                <a:latin typeface="Trebuchet MS"/>
                <a:cs typeface="Trebuchet MS"/>
              </a:rPr>
              <a:t> </a:t>
            </a:r>
            <a:r>
              <a:rPr sz="2400" spc="85" dirty="0">
                <a:latin typeface="Trebuchet MS"/>
                <a:cs typeface="Trebuchet MS"/>
              </a:rPr>
              <a:t>а</a:t>
            </a:r>
            <a:r>
              <a:rPr sz="2400" spc="-2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также</a:t>
            </a:r>
            <a:r>
              <a:rPr sz="2400" spc="-20" dirty="0">
                <a:latin typeface="Trebuchet MS"/>
                <a:cs typeface="Trebuchet MS"/>
              </a:rPr>
              <a:t> </a:t>
            </a:r>
            <a:r>
              <a:rPr sz="2400" spc="-10" dirty="0">
                <a:latin typeface="Trebuchet MS"/>
                <a:cs typeface="Trebuchet MS"/>
              </a:rPr>
              <a:t>доступ </a:t>
            </a:r>
            <a:r>
              <a:rPr sz="2400" spc="-30" dirty="0">
                <a:latin typeface="Trebuchet MS"/>
                <a:cs typeface="Trebuchet MS"/>
              </a:rPr>
              <a:t>к</a:t>
            </a:r>
            <a:r>
              <a:rPr sz="2400" spc="95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эксклюзивным</a:t>
            </a:r>
            <a:r>
              <a:rPr sz="2400" spc="95" dirty="0">
                <a:latin typeface="Trebuchet MS"/>
                <a:cs typeface="Trebuchet MS"/>
              </a:rPr>
              <a:t> </a:t>
            </a:r>
            <a:r>
              <a:rPr sz="2400" spc="-10" dirty="0">
                <a:latin typeface="Trebuchet MS"/>
                <a:cs typeface="Trebuchet MS"/>
              </a:rPr>
              <a:t>событиям.</a:t>
            </a:r>
            <a:endParaRPr sz="2400" dirty="0">
              <a:latin typeface="Trebuchet MS"/>
              <a:cs typeface="Trebuchet MS"/>
            </a:endParaRPr>
          </a:p>
          <a:p>
            <a:pPr marL="12700" marR="163830">
              <a:lnSpc>
                <a:spcPct val="101299"/>
              </a:lnSpc>
            </a:pPr>
            <a:r>
              <a:rPr sz="2400" spc="60" dirty="0">
                <a:latin typeface="Trebuchet MS"/>
                <a:cs typeface="Trebuchet MS"/>
              </a:rPr>
              <a:t>Волонтеры</a:t>
            </a:r>
            <a:r>
              <a:rPr sz="2400" spc="-145" dirty="0">
                <a:latin typeface="Trebuchet MS"/>
                <a:cs typeface="Trebuchet MS"/>
              </a:rPr>
              <a:t> </a:t>
            </a:r>
            <a:r>
              <a:rPr sz="2400" spc="75" dirty="0">
                <a:latin typeface="Trebuchet MS"/>
                <a:cs typeface="Trebuchet MS"/>
              </a:rPr>
              <a:t>Политеха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spc="90" dirty="0">
                <a:latin typeface="Trebuchet MS"/>
                <a:cs typeface="Trebuchet MS"/>
              </a:rPr>
              <a:t>получают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dirty="0">
                <a:latin typeface="Trebuchet MS"/>
                <a:cs typeface="Trebuchet MS"/>
              </a:rPr>
              <a:t>карту</a:t>
            </a:r>
            <a:r>
              <a:rPr sz="2400" spc="-140" dirty="0">
                <a:latin typeface="Trebuchet MS"/>
                <a:cs typeface="Trebuchet MS"/>
              </a:rPr>
              <a:t> </a:t>
            </a:r>
            <a:r>
              <a:rPr sz="2400" spc="-55" dirty="0">
                <a:latin typeface="Trebuchet MS"/>
                <a:cs typeface="Trebuchet MS"/>
              </a:rPr>
              <a:t>«Спутник», </a:t>
            </a:r>
            <a:r>
              <a:rPr sz="2400" dirty="0">
                <a:latin typeface="Trebuchet MS"/>
                <a:cs typeface="Trebuchet MS"/>
              </a:rPr>
              <a:t>уделив</a:t>
            </a:r>
            <a:r>
              <a:rPr sz="2400" spc="-170" dirty="0">
                <a:latin typeface="Trebuchet MS"/>
                <a:cs typeface="Trebuchet MS"/>
              </a:rPr>
              <a:t> </a:t>
            </a:r>
            <a:r>
              <a:rPr sz="2400" spc="120" dirty="0">
                <a:latin typeface="Trebuchet MS"/>
                <a:cs typeface="Trebuchet MS"/>
              </a:rPr>
              <a:t>помощи</a:t>
            </a:r>
            <a:r>
              <a:rPr sz="2400" spc="-165" dirty="0">
                <a:latin typeface="Trebuchet MS"/>
                <a:cs typeface="Trebuchet MS"/>
              </a:rPr>
              <a:t> </a:t>
            </a:r>
            <a:r>
              <a:rPr sz="2400" spc="80" dirty="0" err="1">
                <a:latin typeface="Trebuchet MS"/>
                <a:cs typeface="Trebuchet MS"/>
              </a:rPr>
              <a:t>музею</a:t>
            </a:r>
            <a:r>
              <a:rPr sz="2400" spc="-165" dirty="0">
                <a:latin typeface="Trebuchet MS"/>
                <a:cs typeface="Trebuchet MS"/>
              </a:rPr>
              <a:t> </a:t>
            </a:r>
            <a:r>
              <a:rPr lang="ru-RU" sz="2400" spc="165" dirty="0">
                <a:latin typeface="Trebuchet MS"/>
                <a:cs typeface="Trebuchet MS"/>
              </a:rPr>
              <a:t>30 </a:t>
            </a:r>
            <a:r>
              <a:rPr sz="2400" spc="-10" dirty="0" err="1">
                <a:latin typeface="Trebuchet MS"/>
                <a:cs typeface="Trebuchet MS"/>
              </a:rPr>
              <a:t>часов</a:t>
            </a:r>
            <a:r>
              <a:rPr sz="2400" spc="-10" dirty="0">
                <a:latin typeface="Trebuchet MS"/>
                <a:cs typeface="Trebuchet MS"/>
              </a:rPr>
              <a:t>.</a:t>
            </a:r>
            <a:endParaRPr lang="ru-RU" sz="2400" spc="-10" dirty="0">
              <a:latin typeface="Trebuchet MS"/>
              <a:cs typeface="Trebuchet MS"/>
            </a:endParaRPr>
          </a:p>
          <a:p>
            <a:pPr marL="12700" marR="163830">
              <a:lnSpc>
                <a:spcPct val="101299"/>
              </a:lnSpc>
            </a:pPr>
            <a:r>
              <a:rPr lang="ru-RU" sz="2400" spc="-10" dirty="0">
                <a:latin typeface="Trebuchet MS"/>
                <a:cs typeface="Trebuchet MS"/>
              </a:rPr>
              <a:t>По данным 2024 г. Картой Спутник пользуются более 1500 волонтёров.</a:t>
            </a:r>
            <a:endParaRPr sz="2400" dirty="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0342" y="-58057"/>
            <a:ext cx="9446260" cy="5153660"/>
            <a:chOff x="30692" y="131619"/>
            <a:chExt cx="9446260" cy="515366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92" y="1411920"/>
              <a:ext cx="6196215" cy="387292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161" y="1571389"/>
              <a:ext cx="5714303" cy="339101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8420" y="131619"/>
              <a:ext cx="6397972" cy="375351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7889" y="291088"/>
              <a:ext cx="5916060" cy="3271599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A2C5DA6-A7B3-4DB9-B9D1-D10A5895CE96}"/>
              </a:ext>
            </a:extLst>
          </p:cNvPr>
          <p:cNvSpPr txBox="1"/>
          <p:nvPr/>
        </p:nvSpPr>
        <p:spPr>
          <a:xfrm>
            <a:off x="353978" y="9801068"/>
            <a:ext cx="870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B0F0"/>
                </a:solidFill>
              </a:rPr>
              <a:t>В 2025 году у «Спутника» 27 партнёров.</a:t>
            </a: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4F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691</Words>
  <Application>Microsoft Office PowerPoint</Application>
  <PresentationFormat>Произвольный</PresentationFormat>
  <Paragraphs>119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MS PGothic</vt:lpstr>
      <vt:lpstr>Arial</vt:lpstr>
      <vt:lpstr>Cambria</vt:lpstr>
      <vt:lpstr>Microsoft Sans Serif</vt:lpstr>
      <vt:lpstr>Trebuchet MS</vt:lpstr>
      <vt:lpstr>Office Theme</vt:lpstr>
      <vt:lpstr>Волонтёрская программа</vt:lpstr>
      <vt:lpstr>Презентация PowerPoint</vt:lpstr>
      <vt:lpstr>Университет детей</vt:lpstr>
      <vt:lpstr>Библиотека</vt:lpstr>
      <vt:lpstr>Исследования</vt:lpstr>
      <vt:lpstr>Как приступить к волонтёрству??</vt:lpstr>
      <vt:lpstr>Волонтёрство — не только помощь</vt:lpstr>
      <vt:lpstr>Помимо нашей любви мы предлагаем</vt:lpstr>
      <vt:lpstr>Доступ по карте:</vt:lpstr>
      <vt:lpstr>Открытая коллекция</vt:lpstr>
      <vt:lpstr>Спасибо! Рады знакомству с Вами и ждём на наших событиях!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Вводная встреча для новых волонтёров</dc:title>
  <dc:creator>Швайко Александр Григорьевич (Aleksandr Shvayko)</dc:creator>
  <cp:lastModifiedBy>Швайко Александр Григорьевич (Aleksandr Shvayko)</cp:lastModifiedBy>
  <cp:revision>22</cp:revision>
  <dcterms:created xsi:type="dcterms:W3CDTF">2025-01-17T06:50:06Z</dcterms:created>
  <dcterms:modified xsi:type="dcterms:W3CDTF">2025-09-16T10:44:31Z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2025-01-17T00:00:00Z</vt:filetime>
  </property>
  <property fmtid="{D5CDD505-2E9C-101B-9397-08002B2CF9AE}" pid="3" name="Creator">
    <vt:lpwstr>Google</vt:lpwstr>
  </property>
  <property fmtid="{D5CDD505-2E9C-101B-9397-08002B2CF9AE}" pid="4" name="LastSaved">
    <vt:filetime>2025-01-17T00:00:00Z</vt:filetime>
  </property>
</Properties>
</file>